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8" r:id="rId11"/>
    <p:sldId id="270" r:id="rId12"/>
    <p:sldId id="271" r:id="rId13"/>
    <p:sldId id="272" r:id="rId14"/>
    <p:sldId id="273" r:id="rId15"/>
    <p:sldId id="275" r:id="rId16"/>
    <p:sldId id="274" r:id="rId17"/>
    <p:sldId id="269" r:id="rId18"/>
    <p:sldId id="276" r:id="rId19"/>
    <p:sldId id="277" r:id="rId20"/>
    <p:sldId id="278" r:id="rId21"/>
    <p:sldId id="279" r:id="rId22"/>
    <p:sldId id="280" r:id="rId23"/>
    <p:sldId id="283" r:id="rId24"/>
    <p:sldId id="285" r:id="rId25"/>
    <p:sldId id="284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371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3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9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7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7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3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4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4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0D4A-765A-4713-A7A9-06282783A54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C419-0AD9-4CE6-8BE0-940B52C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35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teach novice students how to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Chad Wayne, Ph.D.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46" y="2913846"/>
            <a:ext cx="2610297" cy="10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Do’s &amp; Don’ts of study-note 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97" y="2336873"/>
            <a:ext cx="3959285" cy="359931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Don’t </a:t>
            </a:r>
            <a:r>
              <a:rPr lang="en-US" sz="2800" dirty="0"/>
              <a:t>rewrite everything verbatim</a:t>
            </a:r>
          </a:p>
          <a:p>
            <a:r>
              <a:rPr lang="en-US" sz="2800" b="1" dirty="0"/>
              <a:t>Do </a:t>
            </a:r>
            <a:r>
              <a:rPr lang="en-US" sz="2800" dirty="0"/>
              <a:t>use your own words and language </a:t>
            </a:r>
          </a:p>
          <a:p>
            <a:pPr lvl="1"/>
            <a:r>
              <a:rPr lang="en-US" sz="2400" dirty="0"/>
              <a:t>Explain the information to yourself.</a:t>
            </a:r>
          </a:p>
          <a:p>
            <a:pPr lvl="1"/>
            <a:r>
              <a:rPr lang="en-US" sz="2400" dirty="0"/>
              <a:t>Think of examples that you understand</a:t>
            </a:r>
          </a:p>
          <a:p>
            <a:pPr lvl="1"/>
            <a:r>
              <a:rPr lang="en-US" sz="2400" dirty="0"/>
              <a:t>Abbreviations and pictures are your friends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9" y="2336873"/>
            <a:ext cx="2859270" cy="21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85" y="40401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them an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41" y="2078204"/>
            <a:ext cx="6187919" cy="4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a student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(about 30 minutes a day)</a:t>
            </a:r>
          </a:p>
          <a:p>
            <a:pPr lvl="1"/>
            <a:r>
              <a:rPr lang="en-US" dirty="0" smtClean="0"/>
              <a:t>Before class</a:t>
            </a:r>
          </a:p>
          <a:p>
            <a:pPr lvl="1"/>
            <a:r>
              <a:rPr lang="en-US" dirty="0" smtClean="0"/>
              <a:t>Immediately after class</a:t>
            </a:r>
          </a:p>
          <a:p>
            <a:pPr lvl="1"/>
            <a:r>
              <a:rPr lang="en-US" dirty="0" smtClean="0"/>
              <a:t>Day after class</a:t>
            </a:r>
          </a:p>
          <a:p>
            <a:r>
              <a:rPr lang="en-US" dirty="0" smtClean="0"/>
              <a:t>In preparation for an exam</a:t>
            </a:r>
          </a:p>
          <a:p>
            <a:pPr lvl="1"/>
            <a:r>
              <a:rPr lang="en-US" dirty="0" smtClean="0"/>
              <a:t>Use the 4 to 5 days prior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material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805" y="2336873"/>
            <a:ext cx="4066377" cy="3599316"/>
          </a:xfrm>
        </p:spPr>
        <p:txBody>
          <a:bodyPr/>
          <a:lstStyle/>
          <a:p>
            <a:r>
              <a:rPr lang="en-US" dirty="0" smtClean="0"/>
              <a:t>Weekly (5 days a week)</a:t>
            </a:r>
          </a:p>
          <a:p>
            <a:r>
              <a:rPr lang="en-US" dirty="0" smtClean="0"/>
              <a:t>About 30-60 minutes a day</a:t>
            </a:r>
          </a:p>
          <a:p>
            <a:pPr lvl="1"/>
            <a:r>
              <a:rPr lang="en-US" dirty="0" smtClean="0"/>
              <a:t>Before class</a:t>
            </a:r>
          </a:p>
          <a:p>
            <a:pPr lvl="1"/>
            <a:r>
              <a:rPr lang="en-US" dirty="0" smtClean="0"/>
              <a:t>Immediately after class</a:t>
            </a:r>
          </a:p>
          <a:p>
            <a:pPr lvl="1"/>
            <a:r>
              <a:rPr lang="en-US" dirty="0" smtClean="0"/>
              <a:t>Day after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492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3040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4136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3588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4684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5780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85232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2492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63040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24136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43588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304684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65780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85232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63040" y="4662616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HW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1263040" y="5045672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XC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1941573" y="3295612"/>
            <a:ext cx="682563" cy="79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Class</a:t>
            </a:r>
          </a:p>
          <a:p>
            <a:pPr algn="ctr"/>
            <a:r>
              <a:rPr lang="en-US" sz="1000" dirty="0" smtClean="0"/>
              <a:t>90 m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3300654" y="3295611"/>
            <a:ext cx="682563" cy="79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Class</a:t>
            </a:r>
          </a:p>
          <a:p>
            <a:pPr algn="ctr"/>
            <a:r>
              <a:rPr lang="en-US" sz="1000" dirty="0" smtClean="0"/>
              <a:t>90 m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>
          <a:xfrm>
            <a:off x="1941573" y="4094590"/>
            <a:ext cx="682563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Notes</a:t>
            </a:r>
          </a:p>
          <a:p>
            <a:pPr algn="ctr"/>
            <a:r>
              <a:rPr lang="en-US" sz="1000" dirty="0" smtClean="0"/>
              <a:t>30 m</a:t>
            </a:r>
            <a:endParaRPr lang="en-US" sz="1000" dirty="0"/>
          </a:p>
        </p:txBody>
      </p:sp>
      <p:sp>
        <p:nvSpPr>
          <p:cNvPr id="41" name="Rectangle 40"/>
          <p:cNvSpPr/>
          <p:nvPr/>
        </p:nvSpPr>
        <p:spPr>
          <a:xfrm>
            <a:off x="1947618" y="4662614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HW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1947618" y="5045670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XC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47" name="Rectangle 46"/>
          <p:cNvSpPr/>
          <p:nvPr/>
        </p:nvSpPr>
        <p:spPr>
          <a:xfrm>
            <a:off x="2627159" y="4801501"/>
            <a:ext cx="673495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HW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2627159" y="5184557"/>
            <a:ext cx="673495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XC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49" name="Rectangle 48"/>
          <p:cNvSpPr/>
          <p:nvPr/>
        </p:nvSpPr>
        <p:spPr>
          <a:xfrm>
            <a:off x="2625973" y="3831172"/>
            <a:ext cx="673495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HW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50" name="Rectangle 49"/>
          <p:cNvSpPr/>
          <p:nvPr/>
        </p:nvSpPr>
        <p:spPr>
          <a:xfrm>
            <a:off x="2625973" y="4214228"/>
            <a:ext cx="673495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XC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3306699" y="4094590"/>
            <a:ext cx="682563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Notes</a:t>
            </a:r>
          </a:p>
          <a:p>
            <a:pPr algn="ctr"/>
            <a:r>
              <a:rPr lang="en-US" sz="1000" dirty="0" smtClean="0"/>
              <a:t>30 m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3304506" y="4662614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HW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53" name="Rectangle 52"/>
          <p:cNvSpPr/>
          <p:nvPr/>
        </p:nvSpPr>
        <p:spPr>
          <a:xfrm>
            <a:off x="3304506" y="5045670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XC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54" name="Rectangle 53"/>
          <p:cNvSpPr/>
          <p:nvPr/>
        </p:nvSpPr>
        <p:spPr>
          <a:xfrm>
            <a:off x="3990921" y="4666729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HW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3990921" y="5041547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XC</a:t>
            </a:r>
          </a:p>
          <a:p>
            <a:pPr algn="ctr"/>
            <a:r>
              <a:rPr lang="en-US" sz="1000" dirty="0" smtClean="0"/>
              <a:t>10-15 m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046206" y="2381103"/>
            <a:ext cx="388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freshmen A&amp;P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material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805" y="2336873"/>
            <a:ext cx="4066377" cy="3599316"/>
          </a:xfrm>
        </p:spPr>
        <p:txBody>
          <a:bodyPr/>
          <a:lstStyle/>
          <a:p>
            <a:r>
              <a:rPr lang="en-US" dirty="0" smtClean="0"/>
              <a:t>Weekly (5 days a week)</a:t>
            </a:r>
          </a:p>
          <a:p>
            <a:r>
              <a:rPr lang="en-US" dirty="0" smtClean="0"/>
              <a:t>About 30-60 minutes a day</a:t>
            </a:r>
          </a:p>
          <a:p>
            <a:pPr lvl="1"/>
            <a:r>
              <a:rPr lang="en-US" dirty="0" smtClean="0"/>
              <a:t>Before class</a:t>
            </a:r>
          </a:p>
          <a:p>
            <a:pPr lvl="1"/>
            <a:r>
              <a:rPr lang="en-US" dirty="0" smtClean="0"/>
              <a:t>Immediately after class</a:t>
            </a:r>
          </a:p>
          <a:p>
            <a:pPr lvl="1"/>
            <a:r>
              <a:rPr lang="en-US" dirty="0" smtClean="0"/>
              <a:t>Day after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492" y="3201170"/>
            <a:ext cx="682563" cy="261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3040" y="3201170"/>
            <a:ext cx="682563" cy="261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4136" y="3201170"/>
            <a:ext cx="682563" cy="261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3588" y="3201170"/>
            <a:ext cx="682563" cy="261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4684" y="3201170"/>
            <a:ext cx="682563" cy="261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5780" y="3201170"/>
            <a:ext cx="682563" cy="261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85232" y="3201170"/>
            <a:ext cx="682563" cy="261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2492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63040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24136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43588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304684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65780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85232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63040" y="4662616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Reading 30-45 m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1941573" y="3295612"/>
            <a:ext cx="682563" cy="79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Class</a:t>
            </a:r>
          </a:p>
          <a:p>
            <a:pPr algn="ctr"/>
            <a:r>
              <a:rPr lang="en-US" sz="1000" dirty="0" smtClean="0"/>
              <a:t>90 m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3300654" y="3295611"/>
            <a:ext cx="682563" cy="79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Class</a:t>
            </a:r>
          </a:p>
          <a:p>
            <a:pPr algn="ctr"/>
            <a:r>
              <a:rPr lang="en-US" sz="1000" dirty="0" smtClean="0"/>
              <a:t>90 m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>
          <a:xfrm>
            <a:off x="1941573" y="4094590"/>
            <a:ext cx="682563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Notes</a:t>
            </a:r>
          </a:p>
          <a:p>
            <a:pPr algn="ctr"/>
            <a:r>
              <a:rPr lang="en-US" sz="1000" dirty="0" smtClean="0"/>
              <a:t>30 m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3306699" y="4094590"/>
            <a:ext cx="682563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Notes</a:t>
            </a:r>
          </a:p>
          <a:p>
            <a:pPr algn="ctr"/>
            <a:r>
              <a:rPr lang="en-US" sz="1000" dirty="0" smtClean="0"/>
              <a:t>30 m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868845" y="2386573"/>
            <a:ext cx="418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junior Physiology students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630181" y="4662612"/>
            <a:ext cx="674325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Reading 30-45 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72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Reading </a:t>
            </a:r>
            <a:r>
              <a:rPr lang="en-US" dirty="0" smtClean="0"/>
              <a:t>notes </a:t>
            </a:r>
            <a:r>
              <a:rPr lang="en-US" dirty="0"/>
              <a:t>is a surefire method of earning a C or worse</a:t>
            </a:r>
          </a:p>
          <a:p>
            <a:r>
              <a:rPr lang="en-US" dirty="0"/>
              <a:t>Rewrite </a:t>
            </a:r>
            <a:r>
              <a:rPr lang="en-US" dirty="0" smtClean="0"/>
              <a:t>notes </a:t>
            </a:r>
            <a:r>
              <a:rPr lang="en-US" dirty="0"/>
              <a:t>from scratch without looking</a:t>
            </a:r>
          </a:p>
          <a:p>
            <a:pPr lvl="1"/>
            <a:r>
              <a:rPr lang="en-US" dirty="0" smtClean="0"/>
              <a:t>Forces students to self-explain topics</a:t>
            </a:r>
          </a:p>
          <a:p>
            <a:pPr lvl="1"/>
            <a:r>
              <a:rPr lang="en-US" dirty="0" smtClean="0"/>
              <a:t>Identifies what a student knows vs not knowing</a:t>
            </a:r>
          </a:p>
          <a:p>
            <a:pPr lvl="1"/>
            <a:r>
              <a:rPr lang="en-US" dirty="0" smtClean="0"/>
              <a:t>Prevents self-deception</a:t>
            </a:r>
          </a:p>
          <a:p>
            <a:pPr lvl="1"/>
            <a:r>
              <a:rPr lang="en-US" dirty="0" smtClean="0"/>
              <a:t>Forces engagement</a:t>
            </a:r>
          </a:p>
          <a:p>
            <a:r>
              <a:rPr lang="en-US" dirty="0" smtClean="0"/>
              <a:t>Correct errors from scratch notes</a:t>
            </a:r>
          </a:p>
          <a:p>
            <a:r>
              <a:rPr lang="en-US" dirty="0" smtClean="0"/>
              <a:t>Rest between attempts (10-20 min)</a:t>
            </a:r>
          </a:p>
          <a:p>
            <a:r>
              <a:rPr lang="en-US" dirty="0" smtClean="0"/>
              <a:t>Repeat until 100% comfortable with the information</a:t>
            </a:r>
          </a:p>
          <a:p>
            <a:pPr lvl="1"/>
            <a:r>
              <a:rPr lang="en-US" dirty="0" smtClean="0"/>
              <a:t>Provides an end-point</a:t>
            </a:r>
          </a:p>
          <a:p>
            <a:r>
              <a:rPr lang="en-US" dirty="0" smtClean="0"/>
              <a:t>Provides nervous test-takers a proof of readiness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805" y="2336873"/>
            <a:ext cx="4066377" cy="3599316"/>
          </a:xfrm>
        </p:spPr>
        <p:txBody>
          <a:bodyPr/>
          <a:lstStyle/>
          <a:p>
            <a:r>
              <a:rPr lang="en-US" dirty="0" smtClean="0"/>
              <a:t>Weekly (5 days a week)</a:t>
            </a:r>
          </a:p>
          <a:p>
            <a:r>
              <a:rPr lang="en-US" dirty="0" smtClean="0"/>
              <a:t>Between 30-90 minutes a day</a:t>
            </a:r>
          </a:p>
          <a:p>
            <a:pPr lvl="1"/>
            <a:r>
              <a:rPr lang="en-US" dirty="0" smtClean="0"/>
              <a:t>Use lead up to exam to review</a:t>
            </a:r>
          </a:p>
          <a:p>
            <a:pPr lvl="1"/>
            <a:r>
              <a:rPr lang="en-US" dirty="0" smtClean="0"/>
              <a:t>Emphasize </a:t>
            </a:r>
            <a:r>
              <a:rPr lang="en-US" dirty="0" err="1" smtClean="0"/>
              <a:t>Ebbinghaus</a:t>
            </a:r>
            <a:r>
              <a:rPr lang="en-US" dirty="0" smtClean="0"/>
              <a:t> curve</a:t>
            </a:r>
          </a:p>
          <a:p>
            <a:pPr lvl="1"/>
            <a:r>
              <a:rPr lang="en-US" dirty="0" smtClean="0"/>
              <a:t>Self assess to determine how much time to spend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492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3040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4136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3588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4684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5780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85232" y="3201170"/>
            <a:ext cx="682563" cy="2614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2492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63040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24136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43588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304684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65780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85232" y="2839476"/>
            <a:ext cx="682563" cy="361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63040" y="4662616"/>
            <a:ext cx="682563" cy="3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Reading 30-45 m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1941573" y="3295612"/>
            <a:ext cx="682563" cy="79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Class</a:t>
            </a:r>
          </a:p>
          <a:p>
            <a:pPr algn="ctr"/>
            <a:r>
              <a:rPr lang="en-US" sz="1000" dirty="0" smtClean="0"/>
              <a:t>90 m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3300654" y="3295611"/>
            <a:ext cx="682563" cy="79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Exam</a:t>
            </a:r>
          </a:p>
          <a:p>
            <a:pPr algn="ctr"/>
            <a:r>
              <a:rPr lang="en-US" sz="1000" dirty="0" smtClean="0"/>
              <a:t>90 m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>
          <a:xfrm>
            <a:off x="1941573" y="4094590"/>
            <a:ext cx="682563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Notes</a:t>
            </a:r>
          </a:p>
          <a:p>
            <a:pPr algn="ctr"/>
            <a:r>
              <a:rPr lang="en-US" sz="1000" dirty="0" smtClean="0"/>
              <a:t>30 m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895744" y="2386573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exams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86522" y="5049795"/>
            <a:ext cx="674503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Self-test</a:t>
            </a:r>
          </a:p>
          <a:p>
            <a:pPr algn="ctr"/>
            <a:r>
              <a:rPr lang="en-US" sz="1000" dirty="0" smtClean="0"/>
              <a:t>30 m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1263066" y="5046442"/>
            <a:ext cx="684552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Self-test</a:t>
            </a:r>
          </a:p>
          <a:p>
            <a:pPr algn="ctr"/>
            <a:r>
              <a:rPr lang="en-US" sz="1000" dirty="0" smtClean="0"/>
              <a:t>60 m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1943614" y="5049795"/>
            <a:ext cx="684552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Self-test</a:t>
            </a:r>
          </a:p>
          <a:p>
            <a:pPr algn="ctr"/>
            <a:r>
              <a:rPr lang="en-US" sz="1000" dirty="0" smtClean="0"/>
              <a:t>60 m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2628166" y="5046442"/>
            <a:ext cx="672488" cy="56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Self-test</a:t>
            </a:r>
          </a:p>
          <a:p>
            <a:pPr algn="ctr"/>
            <a:r>
              <a:rPr lang="en-US" sz="1000" dirty="0" smtClean="0"/>
              <a:t>60-90 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83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 (remaining focused)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97" y="2336873"/>
            <a:ext cx="3959285" cy="35993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Don’t be unfocused – if you are unfocused you spend useless time doing something you don’t want to be doing</a:t>
            </a:r>
          </a:p>
          <a:p>
            <a:r>
              <a:rPr lang="en-US" sz="2800" dirty="0"/>
              <a:t>Do use your time wisely – if you remain focused, then the time saved can be used for more important things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36" y="4023258"/>
            <a:ext cx="1694740" cy="211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/>
        </p:blipFill>
        <p:spPr bwMode="auto">
          <a:xfrm>
            <a:off x="2380800" y="2132986"/>
            <a:ext cx="2324100" cy="17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91" y="4046468"/>
            <a:ext cx="2069899" cy="206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119284" y="4779858"/>
            <a:ext cx="1147864" cy="603115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843" y="2336873"/>
            <a:ext cx="5277339" cy="35993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Preview</a:t>
            </a:r>
          </a:p>
          <a:p>
            <a:pPr lvl="1"/>
            <a:r>
              <a:rPr lang="en-US" dirty="0" smtClean="0"/>
              <a:t>Provides a roadmap for what will be discussed in class</a:t>
            </a:r>
          </a:p>
          <a:p>
            <a:pPr lvl="2"/>
            <a:r>
              <a:rPr lang="en-US" dirty="0" smtClean="0"/>
              <a:t>Familiarize yourself with its organization</a:t>
            </a:r>
          </a:p>
          <a:p>
            <a:pPr lvl="2"/>
            <a:r>
              <a:rPr lang="en-US" dirty="0" smtClean="0"/>
              <a:t>Helps identify the course learning objectives</a:t>
            </a:r>
          </a:p>
          <a:p>
            <a:pPr lvl="1"/>
            <a:r>
              <a:rPr lang="en-US" dirty="0" smtClean="0"/>
              <a:t>Read it like a story</a:t>
            </a:r>
          </a:p>
          <a:p>
            <a:r>
              <a:rPr lang="en-US" dirty="0" smtClean="0"/>
              <a:t>For Review</a:t>
            </a:r>
          </a:p>
          <a:p>
            <a:pPr lvl="1"/>
            <a:r>
              <a:rPr lang="en-US" dirty="0"/>
              <a:t>The textbook is a valuable resource when something just doesn’t make sense</a:t>
            </a:r>
          </a:p>
          <a:p>
            <a:pPr lvl="1"/>
            <a:r>
              <a:rPr lang="en-US" dirty="0"/>
              <a:t>Find the section for the topic that is causing </a:t>
            </a:r>
            <a:r>
              <a:rPr lang="en-US" dirty="0" smtClean="0"/>
              <a:t>problems</a:t>
            </a:r>
            <a:endParaRPr lang="en-US" dirty="0"/>
          </a:p>
          <a:p>
            <a:pPr lvl="2"/>
            <a:r>
              <a:rPr lang="en-US" dirty="0"/>
              <a:t>Read the section (and only that section) and take notes (in </a:t>
            </a:r>
            <a:r>
              <a:rPr lang="en-US" dirty="0" smtClean="0"/>
              <a:t>own </a:t>
            </a:r>
            <a:r>
              <a:rPr lang="en-US" dirty="0"/>
              <a:t>words)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2647091"/>
            <a:ext cx="4199465" cy="314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141" y="2336873"/>
            <a:ext cx="5648041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Don’t let complex subjects trip you up</a:t>
            </a:r>
          </a:p>
          <a:p>
            <a:r>
              <a:rPr lang="en-US" dirty="0"/>
              <a:t>Ask questions in class</a:t>
            </a:r>
          </a:p>
          <a:p>
            <a:pPr lvl="1"/>
            <a:r>
              <a:rPr lang="en-US" dirty="0"/>
              <a:t>Remember you are not the only one who doesn’t get it. Ask your question, be a hero.</a:t>
            </a:r>
          </a:p>
          <a:p>
            <a:r>
              <a:rPr lang="en-US" dirty="0"/>
              <a:t>Out of class</a:t>
            </a:r>
          </a:p>
          <a:p>
            <a:pPr lvl="1"/>
            <a:r>
              <a:rPr lang="en-US" dirty="0"/>
              <a:t>Make lists of things you don’t understand and when all else fails, contact </a:t>
            </a:r>
            <a:r>
              <a:rPr lang="en-US" dirty="0" smtClean="0"/>
              <a:t>the instructor</a:t>
            </a:r>
            <a:endParaRPr lang="en-US" dirty="0"/>
          </a:p>
          <a:p>
            <a:pPr lvl="2"/>
            <a:r>
              <a:rPr lang="en-US" dirty="0"/>
              <a:t>E-mail </a:t>
            </a:r>
            <a:r>
              <a:rPr lang="en-US" dirty="0" smtClean="0"/>
              <a:t>the instructor simple </a:t>
            </a:r>
            <a:r>
              <a:rPr lang="en-US" dirty="0"/>
              <a:t>questions</a:t>
            </a:r>
          </a:p>
          <a:p>
            <a:pPr lvl="2"/>
            <a:r>
              <a:rPr lang="en-US" dirty="0" smtClean="0"/>
              <a:t>Visit the instructor’s office </a:t>
            </a:r>
            <a:r>
              <a:rPr lang="en-US" dirty="0"/>
              <a:t>for more complex subjects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3" y="2864943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most important thing taught in your course?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learning objectives outlined in the syllabus</a:t>
            </a:r>
          </a:p>
          <a:p>
            <a:endParaRPr lang="en-US" dirty="0"/>
          </a:p>
          <a:p>
            <a:r>
              <a:rPr lang="en-US" dirty="0" smtClean="0"/>
              <a:t>The skills that help your student </a:t>
            </a:r>
            <a:r>
              <a:rPr lang="en-US" dirty="0" smtClean="0"/>
              <a:t>become proficient with the </a:t>
            </a:r>
            <a:r>
              <a:rPr lang="en-US" dirty="0" smtClean="0"/>
              <a:t>material and become a life-long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the student to see how an exam is structured</a:t>
            </a:r>
          </a:p>
          <a:p>
            <a:r>
              <a:rPr lang="en-US" dirty="0" smtClean="0"/>
              <a:t>Not used to show student what to study</a:t>
            </a:r>
          </a:p>
          <a:p>
            <a:pPr lvl="1"/>
            <a:r>
              <a:rPr lang="en-US" dirty="0"/>
              <a:t>No guarantees that the subjects on the practice exams are materials </a:t>
            </a:r>
            <a:r>
              <a:rPr lang="en-US" dirty="0" smtClean="0"/>
              <a:t>covered </a:t>
            </a:r>
            <a:r>
              <a:rPr lang="en-US" dirty="0"/>
              <a:t>in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Often questions dropped from previous exams</a:t>
            </a:r>
          </a:p>
          <a:p>
            <a:r>
              <a:rPr lang="en-US" dirty="0" smtClean="0"/>
              <a:t>Use it as the tool for which it is designed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perfect student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2" y="2533953"/>
            <a:ext cx="5748790" cy="3571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89" y="2533953"/>
            <a:ext cx="5687292" cy="35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taking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take multiple guess exams</a:t>
            </a:r>
          </a:p>
          <a:p>
            <a:pPr lvl="1"/>
            <a:r>
              <a:rPr lang="en-US" dirty="0" smtClean="0"/>
              <a:t>I suggest multiple rounds approach</a:t>
            </a:r>
          </a:p>
          <a:p>
            <a:r>
              <a:rPr lang="en-US" dirty="0" smtClean="0"/>
              <a:t>How to check an exam</a:t>
            </a:r>
          </a:p>
          <a:p>
            <a:pPr lvl="1"/>
            <a:r>
              <a:rPr lang="en-US" dirty="0" smtClean="0"/>
              <a:t>Purpose is not to change answers but to find mistakes</a:t>
            </a:r>
          </a:p>
          <a:p>
            <a:pPr lvl="1"/>
            <a:r>
              <a:rPr lang="en-US" dirty="0" smtClean="0"/>
              <a:t>Read the question with the selected answer to determine whether the answer is a true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they listen? Results from Pre-test assessment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600" y="2181224"/>
            <a:ext cx="5829300" cy="2038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863" y="4376737"/>
            <a:ext cx="69627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1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they listen? Results from Pre-test assessment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468" y="2254513"/>
            <a:ext cx="5038724" cy="1720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45" y="4222487"/>
            <a:ext cx="5548312" cy="2303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5" y="2230171"/>
            <a:ext cx="5063066" cy="17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they listen? Results from Pre-test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35" y="3103770"/>
            <a:ext cx="5413669" cy="2544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36" y="3214981"/>
            <a:ext cx="5413669" cy="23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2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they listen? Results from Pre-test assessment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28" y="2246841"/>
            <a:ext cx="60102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40" y="4398432"/>
            <a:ext cx="59626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3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cwayne@uh.edu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1" y="2869895"/>
            <a:ext cx="1255304" cy="1090788"/>
          </a:xfrm>
          <a:prstGeom prst="rect">
            <a:avLst/>
          </a:prstGeom>
        </p:spPr>
      </p:pic>
      <p:pic>
        <p:nvPicPr>
          <p:cNvPr id="6" name="Picture 2" descr="http://ryansmartt.files.wordpress.com/2011/04/questionsandanswer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" y="1277453"/>
            <a:ext cx="5736637" cy="42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challenged academically in secondary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Limited, if any</a:t>
            </a:r>
            <a:endParaRPr lang="en-US" dirty="0"/>
          </a:p>
          <a:p>
            <a:r>
              <a:rPr lang="en-US" dirty="0" smtClean="0"/>
              <a:t>Note-taking</a:t>
            </a:r>
          </a:p>
          <a:p>
            <a:pPr lvl="1"/>
            <a:r>
              <a:rPr lang="en-US" dirty="0" smtClean="0"/>
              <a:t>Rely mostly on handouts</a:t>
            </a:r>
          </a:p>
          <a:p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Given multiple attempts to complete assignments to satisfactory level</a:t>
            </a:r>
          </a:p>
          <a:p>
            <a:pPr lvl="1"/>
            <a:r>
              <a:rPr lang="en-US" dirty="0" smtClean="0"/>
              <a:t>Material reviews and practice exams</a:t>
            </a:r>
          </a:p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More frequent</a:t>
            </a:r>
          </a:p>
          <a:p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While important, is not quite so impactful</a:t>
            </a:r>
          </a:p>
        </p:txBody>
      </p:sp>
    </p:spTree>
    <p:extLst>
      <p:ext uri="{BB962C8B-B14F-4D97-AF65-F5344CB8AC3E}">
        <p14:creationId xmlns:p14="http://schemas.microsoft.com/office/powerpoint/2010/main" val="1146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Reading</a:t>
            </a:r>
          </a:p>
          <a:p>
            <a:pPr lvl="1"/>
            <a:r>
              <a:rPr lang="en-US" dirty="0" smtClean="0"/>
              <a:t>Voluminous</a:t>
            </a:r>
            <a:endParaRPr lang="en-US" dirty="0"/>
          </a:p>
          <a:p>
            <a:r>
              <a:rPr lang="en-US" dirty="0"/>
              <a:t>Note-taking</a:t>
            </a:r>
          </a:p>
          <a:p>
            <a:pPr lvl="1"/>
            <a:r>
              <a:rPr lang="en-US" dirty="0" smtClean="0"/>
              <a:t>May rely on handouts</a:t>
            </a:r>
            <a:endParaRPr lang="en-US" dirty="0"/>
          </a:p>
          <a:p>
            <a:r>
              <a:rPr lang="en-US" dirty="0"/>
              <a:t>Practice</a:t>
            </a:r>
          </a:p>
          <a:p>
            <a:pPr lvl="1"/>
            <a:r>
              <a:rPr lang="en-US" dirty="0" smtClean="0"/>
              <a:t>Limited</a:t>
            </a:r>
            <a:endParaRPr lang="en-US" dirty="0"/>
          </a:p>
          <a:p>
            <a:pPr lvl="1"/>
            <a:r>
              <a:rPr lang="en-US" dirty="0" smtClean="0"/>
              <a:t>Maybe material </a:t>
            </a:r>
            <a:r>
              <a:rPr lang="en-US" dirty="0"/>
              <a:t>reviews and practice exams</a:t>
            </a:r>
          </a:p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Less frequent</a:t>
            </a:r>
          </a:p>
          <a:p>
            <a:r>
              <a:rPr lang="en-US" dirty="0" smtClean="0"/>
              <a:t>Time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Impactful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teach students how to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student success</a:t>
            </a:r>
          </a:p>
          <a:p>
            <a:pPr lvl="1"/>
            <a:r>
              <a:rPr lang="en-US" dirty="0" smtClean="0"/>
              <a:t>Better performance in your course</a:t>
            </a:r>
          </a:p>
          <a:p>
            <a:pPr lvl="1"/>
            <a:r>
              <a:rPr lang="en-US" dirty="0" smtClean="0"/>
              <a:t>Skills transfer to other courses</a:t>
            </a:r>
          </a:p>
          <a:p>
            <a:pPr lvl="1"/>
            <a:r>
              <a:rPr lang="en-US" dirty="0" smtClean="0"/>
              <a:t>Better learner for life</a:t>
            </a:r>
          </a:p>
          <a:p>
            <a:r>
              <a:rPr lang="en-US" dirty="0" smtClean="0"/>
              <a:t>Give them life skills</a:t>
            </a:r>
          </a:p>
          <a:p>
            <a:pPr lvl="1"/>
            <a:r>
              <a:rPr lang="en-US" dirty="0" smtClean="0"/>
              <a:t>Organization skills</a:t>
            </a:r>
          </a:p>
          <a:p>
            <a:pPr lvl="1"/>
            <a:r>
              <a:rPr lang="en-US" dirty="0" smtClean="0"/>
              <a:t>Reading skills</a:t>
            </a:r>
          </a:p>
          <a:p>
            <a:pPr lvl="1"/>
            <a:r>
              <a:rPr lang="en-US" dirty="0" smtClean="0"/>
              <a:t>Time management skills</a:t>
            </a:r>
          </a:p>
          <a:p>
            <a:pPr lvl="1"/>
            <a:r>
              <a:rPr lang="en-US" dirty="0" smtClean="0"/>
              <a:t>Self-assessment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teach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Note-taking</a:t>
            </a:r>
          </a:p>
          <a:p>
            <a:r>
              <a:rPr lang="en-US" dirty="0" smtClean="0"/>
              <a:t>When to study</a:t>
            </a:r>
          </a:p>
          <a:p>
            <a:r>
              <a:rPr lang="en-US" dirty="0" smtClean="0"/>
              <a:t>How to use the textbook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How to uses assessments</a:t>
            </a:r>
          </a:p>
          <a:p>
            <a:r>
              <a:rPr lang="en-US" dirty="0" smtClean="0"/>
              <a:t>The example of a perfect student</a:t>
            </a:r>
          </a:p>
          <a:p>
            <a:r>
              <a:rPr lang="en-US" dirty="0" smtClean="0"/>
              <a:t>How to take multiple-guess exams</a:t>
            </a:r>
          </a:p>
        </p:txBody>
      </p:sp>
    </p:spTree>
    <p:extLst>
      <p:ext uri="{BB962C8B-B14F-4D97-AF65-F5344CB8AC3E}">
        <p14:creationId xmlns:p14="http://schemas.microsoft.com/office/powerpoint/2010/main" val="31222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432" y="2336873"/>
            <a:ext cx="4321750" cy="359931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Ebbinghaus</a:t>
            </a:r>
            <a:r>
              <a:rPr lang="en-US" dirty="0" smtClean="0"/>
              <a:t> forgetting curve</a:t>
            </a:r>
          </a:p>
          <a:p>
            <a:r>
              <a:rPr lang="en-US" dirty="0" smtClean="0"/>
              <a:t>The flaws of procrastination (examples)</a:t>
            </a:r>
          </a:p>
          <a:p>
            <a:pPr lvl="1"/>
            <a:r>
              <a:rPr lang="en-US" dirty="0" smtClean="0"/>
              <a:t>Exercise v. Studying</a:t>
            </a:r>
          </a:p>
          <a:p>
            <a:pPr lvl="1"/>
            <a:r>
              <a:rPr lang="en-US" dirty="0" smtClean="0"/>
              <a:t>Focused v. Unfocused effort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88" y="2444171"/>
            <a:ext cx="5030874" cy="34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go to class</a:t>
            </a:r>
          </a:p>
          <a:p>
            <a:pPr lvl="1"/>
            <a:r>
              <a:rPr lang="en-US" dirty="0" smtClean="0"/>
              <a:t>Asking the question: “What am I learning?”</a:t>
            </a:r>
          </a:p>
          <a:p>
            <a:pPr lvl="1"/>
            <a:r>
              <a:rPr lang="en-US" dirty="0" smtClean="0"/>
              <a:t>Experiential and associative learning</a:t>
            </a:r>
          </a:p>
          <a:p>
            <a:r>
              <a:rPr lang="en-US" dirty="0" smtClean="0"/>
              <a:t>Writing v. reading as a study tool</a:t>
            </a:r>
          </a:p>
          <a:p>
            <a:r>
              <a:rPr lang="en-US" dirty="0" smtClean="0"/>
              <a:t>Organizing ideas from slides &amp; textbooks</a:t>
            </a:r>
          </a:p>
          <a:p>
            <a:r>
              <a:rPr lang="en-US" dirty="0" smtClean="0"/>
              <a:t>Understand what the students are learning</a:t>
            </a:r>
          </a:p>
          <a:p>
            <a:pPr lvl="1"/>
            <a:r>
              <a:rPr lang="en-US" dirty="0" smtClean="0"/>
              <a:t>A&amp;P answer two basic questions</a:t>
            </a:r>
          </a:p>
          <a:p>
            <a:r>
              <a:rPr lang="en-US" dirty="0" smtClean="0"/>
              <a:t>Dos vs. Don’ts of study note taking</a:t>
            </a:r>
          </a:p>
        </p:txBody>
      </p:sp>
    </p:spTree>
    <p:extLst>
      <p:ext uri="{BB962C8B-B14F-4D97-AF65-F5344CB8AC3E}">
        <p14:creationId xmlns:p14="http://schemas.microsoft.com/office/powerpoint/2010/main" val="18938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Do’s &amp; Don’ts of study-note 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97" y="2336873"/>
            <a:ext cx="3959285" cy="3599316"/>
          </a:xfrm>
        </p:spPr>
        <p:txBody>
          <a:bodyPr>
            <a:normAutofit/>
          </a:bodyPr>
          <a:lstStyle/>
          <a:p>
            <a:r>
              <a:rPr lang="en-US" b="1" dirty="0"/>
              <a:t>Don’t </a:t>
            </a:r>
            <a:r>
              <a:rPr lang="en-US" dirty="0"/>
              <a:t>rewrite everything on the slide</a:t>
            </a:r>
          </a:p>
          <a:p>
            <a:r>
              <a:rPr lang="en-US" b="1" dirty="0"/>
              <a:t>Do </a:t>
            </a:r>
            <a:r>
              <a:rPr lang="en-US" dirty="0"/>
              <a:t>write the important information that explains the topic </a:t>
            </a:r>
            <a:r>
              <a:rPr lang="en-US" dirty="0" smtClean="0"/>
              <a:t>being studied</a:t>
            </a:r>
            <a:endParaRPr lang="en-US" dirty="0"/>
          </a:p>
          <a:p>
            <a:pPr lvl="1"/>
            <a:r>
              <a:rPr lang="en-US" dirty="0"/>
              <a:t>Condense the topics to the important </a:t>
            </a:r>
            <a:r>
              <a:rPr lang="en-US" dirty="0" smtClean="0"/>
              <a:t>facts</a:t>
            </a:r>
          </a:p>
          <a:p>
            <a:pPr lvl="1"/>
            <a:r>
              <a:rPr lang="en-US" dirty="0" smtClean="0"/>
              <a:t>Focus from top to bottom: concepts to facts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9" y="4655198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514592" y="4387378"/>
            <a:ext cx="2466975" cy="2250141"/>
          </a:xfrm>
          <a:prstGeom prst="noSmoking">
            <a:avLst>
              <a:gd name="adj" fmla="val 7966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82" y="4588523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encrypted-tbn0.gstatic.com/images?q=tbn:ANd9GcREguLL2ZfIPCUSLJ8IZ8kx9UYWtEJVslRywei7nBcVKhdvceyI-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81" y="2067108"/>
            <a:ext cx="2320655" cy="23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8102E"/>
      </a:accent1>
      <a:accent2>
        <a:srgbClr val="00B388"/>
      </a:accent2>
      <a:accent3>
        <a:srgbClr val="F6BE00"/>
      </a:accent3>
      <a:accent4>
        <a:srgbClr val="888B8D"/>
      </a:accent4>
      <a:accent5>
        <a:srgbClr val="FFF9D9"/>
      </a:accent5>
      <a:accent6>
        <a:srgbClr val="FFFFFF"/>
      </a:accent6>
      <a:hlink>
        <a:srgbClr val="CC9900"/>
      </a:hlink>
      <a:folHlink>
        <a:srgbClr val="96A9A9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409</TotalTime>
  <Words>968</Words>
  <Application>Microsoft Office PowerPoint</Application>
  <PresentationFormat>Widescreen</PresentationFormat>
  <Paragraphs>233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Berlin</vt:lpstr>
      <vt:lpstr>How to teach novice students how to study</vt:lpstr>
      <vt:lpstr>What is the most important thing taught in your course?</vt:lpstr>
      <vt:lpstr>Not challenged academically in secondary education</vt:lpstr>
      <vt:lpstr>The challenge of higher education</vt:lpstr>
      <vt:lpstr>Why teach students how to study?</vt:lpstr>
      <vt:lpstr>What to teach students?</vt:lpstr>
      <vt:lpstr>Time management</vt:lpstr>
      <vt:lpstr>Note-taking skills</vt:lpstr>
      <vt:lpstr>The Do’s &amp; Don’ts of study-note taking</vt:lpstr>
      <vt:lpstr>The Do’s &amp; Don’ts of study-note taking</vt:lpstr>
      <vt:lpstr>Show them an example</vt:lpstr>
      <vt:lpstr>When should a student study</vt:lpstr>
      <vt:lpstr>Weekly material engagement</vt:lpstr>
      <vt:lpstr>Weekly material engagement</vt:lpstr>
      <vt:lpstr>How to study notes</vt:lpstr>
      <vt:lpstr>Exam prep</vt:lpstr>
      <vt:lpstr>How to study (remaining focused)</vt:lpstr>
      <vt:lpstr>Using the textbook</vt:lpstr>
      <vt:lpstr>Asking questions</vt:lpstr>
      <vt:lpstr>Practice exams</vt:lpstr>
      <vt:lpstr>The perfect student example</vt:lpstr>
      <vt:lpstr>Rules for taking exams</vt:lpstr>
      <vt:lpstr>Will they listen? Results from Pre-test assessment</vt:lpstr>
      <vt:lpstr>Will they listen? Results from Pre-test assessment</vt:lpstr>
      <vt:lpstr>Will they listen? Results from Pre-test assessment</vt:lpstr>
      <vt:lpstr>Will they listen? Results from Pre-test assessment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teach novice students how to study</dc:title>
  <dc:creator>Wayne, Chad M</dc:creator>
  <cp:lastModifiedBy>Wayne, Chad M</cp:lastModifiedBy>
  <cp:revision>22</cp:revision>
  <dcterms:created xsi:type="dcterms:W3CDTF">2018-05-22T14:31:17Z</dcterms:created>
  <dcterms:modified xsi:type="dcterms:W3CDTF">2018-09-14T16:26:43Z</dcterms:modified>
</cp:coreProperties>
</file>