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2" r:id="rId2"/>
    <p:sldId id="274" r:id="rId3"/>
    <p:sldId id="268" r:id="rId4"/>
    <p:sldId id="284" r:id="rId5"/>
    <p:sldId id="289" r:id="rId6"/>
    <p:sldId id="290" r:id="rId7"/>
    <p:sldId id="310" r:id="rId8"/>
    <p:sldId id="287" r:id="rId9"/>
    <p:sldId id="288" r:id="rId10"/>
    <p:sldId id="295" r:id="rId11"/>
    <p:sldId id="292" r:id="rId12"/>
    <p:sldId id="270" r:id="rId13"/>
    <p:sldId id="273" r:id="rId14"/>
    <p:sldId id="311" r:id="rId15"/>
    <p:sldId id="297" r:id="rId16"/>
    <p:sldId id="298" r:id="rId17"/>
    <p:sldId id="294" r:id="rId18"/>
    <p:sldId id="258" r:id="rId19"/>
    <p:sldId id="259" r:id="rId20"/>
    <p:sldId id="260" r:id="rId21"/>
    <p:sldId id="261" r:id="rId22"/>
    <p:sldId id="262" r:id="rId23"/>
    <p:sldId id="263" r:id="rId24"/>
    <p:sldId id="264" r:id="rId25"/>
    <p:sldId id="265" r:id="rId26"/>
    <p:sldId id="272" r:id="rId27"/>
    <p:sldId id="278" r:id="rId28"/>
    <p:sldId id="299" r:id="rId29"/>
    <p:sldId id="309" r:id="rId30"/>
    <p:sldId id="303" r:id="rId31"/>
    <p:sldId id="304" r:id="rId32"/>
    <p:sldId id="305" r:id="rId33"/>
    <p:sldId id="306" r:id="rId34"/>
    <p:sldId id="307" r:id="rId35"/>
    <p:sldId id="30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92" autoAdjust="0"/>
  </p:normalViewPr>
  <p:slideViewPr>
    <p:cSldViewPr>
      <p:cViewPr>
        <p:scale>
          <a:sx n="94" d="100"/>
          <a:sy n="94" d="100"/>
        </p:scale>
        <p:origin x="-389"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NSM secondary.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228600"/>
            <a:ext cx="4572000" cy="631427"/>
          </a:xfrm>
          <a:prstGeom prst="rect">
            <a:avLst/>
          </a:prstGeom>
        </p:spPr>
      </p:pic>
    </p:spTree>
    <p:extLst>
      <p:ext uri="{BB962C8B-B14F-4D97-AF65-F5344CB8AC3E}">
        <p14:creationId xmlns:p14="http://schemas.microsoft.com/office/powerpoint/2010/main" val="348733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NSM tertiary_WHITE.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5600" y="6446520"/>
            <a:ext cx="4749800" cy="355600"/>
          </a:xfrm>
          <a:prstGeom prst="rect">
            <a:avLst/>
          </a:prstGeom>
        </p:spPr>
      </p:pic>
    </p:spTree>
    <p:extLst>
      <p:ext uri="{BB962C8B-B14F-4D97-AF65-F5344CB8AC3E}">
        <p14:creationId xmlns:p14="http://schemas.microsoft.com/office/powerpoint/2010/main" val="385804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DA8A7B3-D5B6-4191-89E7-D3AA62F9F028}" type="datetimeFigureOut">
              <a:rPr lang="en-US" smtClean="0"/>
              <a:pPr/>
              <a:t>7/23/2015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37DBD4C-71FB-4BFF-9EA1-9E1484D511D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8" name="Picture 7" descr="NSM secondary.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228600"/>
            <a:ext cx="4572000" cy="631427"/>
          </a:xfrm>
          <a:prstGeom prst="rect">
            <a:avLst/>
          </a:prstGeom>
        </p:spPr>
      </p:pic>
    </p:spTree>
    <p:extLst>
      <p:ext uri="{BB962C8B-B14F-4D97-AF65-F5344CB8AC3E}">
        <p14:creationId xmlns:p14="http://schemas.microsoft.com/office/powerpoint/2010/main" val="2122873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
        <p:cNvGrpSpPr/>
        <p:nvPr/>
      </p:nvGrpSpPr>
      <p:grpSpPr>
        <a:xfrm>
          <a:off x="0" y="0"/>
          <a:ext cx="0" cy="0"/>
          <a:chOff x="0" y="0"/>
          <a:chExt cx="0" cy="0"/>
        </a:xfrm>
      </p:grpSpPr>
      <p:sp>
        <p:nvSpPr>
          <p:cNvPr id="9" name="Round Diagonal Corner Rectangle 5"/>
          <p:cNvSpPr/>
          <p:nvPr/>
        </p:nvSpPr>
        <p:spPr>
          <a:xfrm>
            <a:off x="0" y="-4704"/>
            <a:ext cx="8915400" cy="6405503"/>
          </a:xfrm>
          <a:custGeom>
            <a:avLst/>
            <a:gdLst>
              <a:gd name="connsiteX0" fmla="*/ 838505 w 8686800"/>
              <a:gd name="connsiteY0" fmla="*/ 0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0 w 8686800"/>
              <a:gd name="connsiteY7" fmla="*/ 838505 h 6400800"/>
              <a:gd name="connsiteX8" fmla="*/ 838505 w 8686800"/>
              <a:gd name="connsiteY8" fmla="*/ 0 h 6400800"/>
              <a:gd name="connsiteX0" fmla="*/ 838505 w 8686800"/>
              <a:gd name="connsiteY0" fmla="*/ 0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838505 w 8686800"/>
              <a:gd name="connsiteY7" fmla="*/ 0 h 6400800"/>
              <a:gd name="connsiteX0" fmla="*/ 1246 w 8686800"/>
              <a:gd name="connsiteY0" fmla="*/ 9408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1246 w 8686800"/>
              <a:gd name="connsiteY7" fmla="*/ 9408 h 6400800"/>
              <a:gd name="connsiteX0" fmla="*/ 1246 w 8686800"/>
              <a:gd name="connsiteY0" fmla="*/ 9408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1246 w 8686800"/>
              <a:gd name="connsiteY7" fmla="*/ 9408 h 6400800"/>
              <a:gd name="connsiteX0" fmla="*/ 799558 w 9485112"/>
              <a:gd name="connsiteY0" fmla="*/ 9408 h 6400800"/>
              <a:gd name="connsiteX1" fmla="*/ 9485112 w 9485112"/>
              <a:gd name="connsiteY1" fmla="*/ 0 h 6400800"/>
              <a:gd name="connsiteX2" fmla="*/ 9485112 w 9485112"/>
              <a:gd name="connsiteY2" fmla="*/ 0 h 6400800"/>
              <a:gd name="connsiteX3" fmla="*/ 9485112 w 9485112"/>
              <a:gd name="connsiteY3" fmla="*/ 5562295 h 6400800"/>
              <a:gd name="connsiteX4" fmla="*/ 8646607 w 9485112"/>
              <a:gd name="connsiteY4" fmla="*/ 6400800 h 6400800"/>
              <a:gd name="connsiteX5" fmla="*/ 798312 w 9485112"/>
              <a:gd name="connsiteY5" fmla="*/ 6400800 h 6400800"/>
              <a:gd name="connsiteX6" fmla="*/ 798312 w 9485112"/>
              <a:gd name="connsiteY6" fmla="*/ 6400800 h 6400800"/>
              <a:gd name="connsiteX7" fmla="*/ 799558 w 9485112"/>
              <a:gd name="connsiteY7" fmla="*/ 9408 h 6400800"/>
              <a:gd name="connsiteX0" fmla="*/ 1246 w 8686800"/>
              <a:gd name="connsiteY0" fmla="*/ 9408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1246 w 8686800"/>
              <a:gd name="connsiteY7" fmla="*/ 9408 h 6400800"/>
              <a:gd name="connsiteX0" fmla="*/ 1 w 8897221"/>
              <a:gd name="connsiteY0" fmla="*/ 0 h 6461947"/>
              <a:gd name="connsiteX1" fmla="*/ 8897221 w 8897221"/>
              <a:gd name="connsiteY1" fmla="*/ 61147 h 6461947"/>
              <a:gd name="connsiteX2" fmla="*/ 8897221 w 8897221"/>
              <a:gd name="connsiteY2" fmla="*/ 61147 h 6461947"/>
              <a:gd name="connsiteX3" fmla="*/ 8897221 w 8897221"/>
              <a:gd name="connsiteY3" fmla="*/ 5623442 h 6461947"/>
              <a:gd name="connsiteX4" fmla="*/ 8058716 w 8897221"/>
              <a:gd name="connsiteY4" fmla="*/ 6461947 h 6461947"/>
              <a:gd name="connsiteX5" fmla="*/ 210421 w 8897221"/>
              <a:gd name="connsiteY5" fmla="*/ 6461947 h 6461947"/>
              <a:gd name="connsiteX6" fmla="*/ 210421 w 8897221"/>
              <a:gd name="connsiteY6" fmla="*/ 6461947 h 6461947"/>
              <a:gd name="connsiteX7" fmla="*/ 1 w 8897221"/>
              <a:gd name="connsiteY7" fmla="*/ 0 h 6461947"/>
              <a:gd name="connsiteX0" fmla="*/ 537469 w 8686800"/>
              <a:gd name="connsiteY0" fmla="*/ 333964 h 6400800"/>
              <a:gd name="connsiteX1" fmla="*/ 8686800 w 8686800"/>
              <a:gd name="connsiteY1" fmla="*/ 0 h 6400800"/>
              <a:gd name="connsiteX2" fmla="*/ 8686800 w 8686800"/>
              <a:gd name="connsiteY2" fmla="*/ 0 h 6400800"/>
              <a:gd name="connsiteX3" fmla="*/ 8686800 w 8686800"/>
              <a:gd name="connsiteY3" fmla="*/ 5562295 h 6400800"/>
              <a:gd name="connsiteX4" fmla="*/ 7848295 w 8686800"/>
              <a:gd name="connsiteY4" fmla="*/ 6400800 h 6400800"/>
              <a:gd name="connsiteX5" fmla="*/ 0 w 8686800"/>
              <a:gd name="connsiteY5" fmla="*/ 6400800 h 6400800"/>
              <a:gd name="connsiteX6" fmla="*/ 0 w 8686800"/>
              <a:gd name="connsiteY6" fmla="*/ 6400800 h 6400800"/>
              <a:gd name="connsiteX7" fmla="*/ 537469 w 8686800"/>
              <a:gd name="connsiteY7" fmla="*/ 333964 h 6400800"/>
              <a:gd name="connsiteX0" fmla="*/ 1247 w 8686800"/>
              <a:gd name="connsiteY0" fmla="*/ 0 h 6405503"/>
              <a:gd name="connsiteX1" fmla="*/ 8686800 w 8686800"/>
              <a:gd name="connsiteY1" fmla="*/ 4703 h 6405503"/>
              <a:gd name="connsiteX2" fmla="*/ 8686800 w 8686800"/>
              <a:gd name="connsiteY2" fmla="*/ 4703 h 6405503"/>
              <a:gd name="connsiteX3" fmla="*/ 8686800 w 8686800"/>
              <a:gd name="connsiteY3" fmla="*/ 5566998 h 6405503"/>
              <a:gd name="connsiteX4" fmla="*/ 7848295 w 8686800"/>
              <a:gd name="connsiteY4" fmla="*/ 6405503 h 6405503"/>
              <a:gd name="connsiteX5" fmla="*/ 0 w 8686800"/>
              <a:gd name="connsiteY5" fmla="*/ 6405503 h 6405503"/>
              <a:gd name="connsiteX6" fmla="*/ 0 w 8686800"/>
              <a:gd name="connsiteY6" fmla="*/ 6405503 h 6405503"/>
              <a:gd name="connsiteX7" fmla="*/ 1247 w 8686800"/>
              <a:gd name="connsiteY7" fmla="*/ 0 h 640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86800" h="6405503">
                <a:moveTo>
                  <a:pt x="1247" y="0"/>
                </a:moveTo>
                <a:lnTo>
                  <a:pt x="8686800" y="4703"/>
                </a:lnTo>
                <a:lnTo>
                  <a:pt x="8686800" y="4703"/>
                </a:lnTo>
                <a:lnTo>
                  <a:pt x="8686800" y="5566998"/>
                </a:lnTo>
                <a:cubicBezTo>
                  <a:pt x="8686800" y="6030092"/>
                  <a:pt x="8311389" y="6405503"/>
                  <a:pt x="7848295" y="6405503"/>
                </a:cubicBezTo>
                <a:lnTo>
                  <a:pt x="0" y="6405503"/>
                </a:lnTo>
                <a:lnTo>
                  <a:pt x="0" y="6405503"/>
                </a:lnTo>
                <a:cubicBezTo>
                  <a:pt x="208" y="5340271"/>
                  <a:pt x="624" y="3195696"/>
                  <a:pt x="1247" y="0"/>
                </a:cubicBezTo>
                <a:close/>
              </a:path>
            </a:pathLst>
          </a:custGeom>
          <a:solidFill>
            <a:schemeClr val="bg1"/>
          </a:solidFill>
          <a:ln>
            <a:noFill/>
          </a:ln>
          <a:effectLst>
            <a:outerShdw blurRad="40005" dist="22987" dir="5400000" algn="tl"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a:lstStyle/>
          <a:p>
            <a:endParaRPr lang="en-US"/>
          </a:p>
        </p:txBody>
      </p:sp>
    </p:spTree>
    <p:extLst>
      <p:ext uri="{BB962C8B-B14F-4D97-AF65-F5344CB8AC3E}">
        <p14:creationId xmlns:p14="http://schemas.microsoft.com/office/powerpoint/2010/main" val="1388746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gif"/><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2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wmf"/></Relationships>
</file>

<file path=ppt/slides/_rels/slide26.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5382" y="289970"/>
            <a:ext cx="8310662" cy="3970318"/>
          </a:xfrm>
          <a:prstGeom prst="rect">
            <a:avLst/>
          </a:prstGeom>
          <a:noFill/>
        </p:spPr>
        <p:txBody>
          <a:bodyPr wrap="square" rtlCol="0">
            <a:spAutoFit/>
          </a:bodyPr>
          <a:lstStyle/>
          <a:p>
            <a:pPr algn="ctr"/>
            <a:endParaRPr lang="en-US" sz="3600" dirty="0" smtClean="0">
              <a:solidFill>
                <a:schemeClr val="tx1">
                  <a:lumMod val="50000"/>
                  <a:lumOff val="50000"/>
                </a:schemeClr>
              </a:solidFill>
              <a:latin typeface="Arial Black" pitchFamily="34" charset="0"/>
            </a:endParaRPr>
          </a:p>
          <a:p>
            <a:pPr algn="ctr"/>
            <a:endParaRPr lang="en-US" b="1" dirty="0" smtClean="0">
              <a:solidFill>
                <a:schemeClr val="tx1">
                  <a:lumMod val="50000"/>
                  <a:lumOff val="50000"/>
                </a:schemeClr>
              </a:solidFill>
            </a:endParaRPr>
          </a:p>
          <a:p>
            <a:pPr algn="ctr"/>
            <a:endParaRPr lang="en-US" b="1" dirty="0">
              <a:solidFill>
                <a:schemeClr val="tx1">
                  <a:lumMod val="50000"/>
                  <a:lumOff val="50000"/>
                </a:schemeClr>
              </a:solidFill>
            </a:endParaRPr>
          </a:p>
          <a:p>
            <a:pPr algn="ctr"/>
            <a:endParaRPr lang="en-US" b="1" dirty="0" smtClean="0">
              <a:solidFill>
                <a:schemeClr val="tx1">
                  <a:lumMod val="50000"/>
                  <a:lumOff val="50000"/>
                </a:schemeClr>
              </a:solidFill>
            </a:endParaRPr>
          </a:p>
          <a:p>
            <a:pPr algn="ctr"/>
            <a:endParaRPr lang="en-US" b="1" dirty="0" smtClean="0">
              <a:solidFill>
                <a:schemeClr val="tx1">
                  <a:lumMod val="50000"/>
                  <a:lumOff val="50000"/>
                </a:schemeClr>
              </a:solidFill>
            </a:endParaRPr>
          </a:p>
          <a:p>
            <a:pPr algn="ctr"/>
            <a:endParaRPr lang="en-US" b="1" dirty="0">
              <a:solidFill>
                <a:schemeClr val="tx1">
                  <a:lumMod val="50000"/>
                  <a:lumOff val="50000"/>
                </a:schemeClr>
              </a:solidFill>
            </a:endParaRPr>
          </a:p>
          <a:p>
            <a:pPr algn="ctr"/>
            <a:endParaRPr lang="en-US" b="1" dirty="0">
              <a:solidFill>
                <a:schemeClr val="tx1">
                  <a:lumMod val="50000"/>
                  <a:lumOff val="50000"/>
                </a:schemeClr>
              </a:solidFill>
            </a:endParaRPr>
          </a:p>
          <a:p>
            <a:pPr algn="ctr"/>
            <a:endParaRPr lang="en-US" dirty="0" smtClean="0">
              <a:solidFill>
                <a:schemeClr val="tx1">
                  <a:lumMod val="50000"/>
                  <a:lumOff val="50000"/>
                </a:schemeClr>
              </a:solidFill>
              <a:latin typeface="Arial Black" pitchFamily="34" charset="0"/>
            </a:endParaRPr>
          </a:p>
          <a:p>
            <a:pPr algn="ctr"/>
            <a:endParaRPr lang="en-US" dirty="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a:p>
            <a:pPr algn="ctr"/>
            <a:endParaRPr lang="en-US" dirty="0" smtClean="0">
              <a:solidFill>
                <a:schemeClr val="tx1">
                  <a:lumMod val="50000"/>
                  <a:lumOff val="50000"/>
                </a:schemeClr>
              </a:solidFill>
              <a:latin typeface="Arial Black" pitchFamily="34" charset="0"/>
            </a:endParaRPr>
          </a:p>
        </p:txBody>
      </p:sp>
      <p:sp>
        <p:nvSpPr>
          <p:cNvPr id="12" name="Title 2"/>
          <p:cNvSpPr txBox="1">
            <a:spLocks/>
          </p:cNvSpPr>
          <p:nvPr/>
        </p:nvSpPr>
        <p:spPr>
          <a:xfrm>
            <a:off x="514349" y="1407552"/>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chemeClr val="bg1">
                    <a:lumMod val="50000"/>
                  </a:schemeClr>
                </a:solidFill>
              </a:rPr>
              <a:t>The Successful Teaching Assistantship:  The Basics</a:t>
            </a:r>
            <a:endParaRPr lang="en-US" sz="4800" b="1" dirty="0">
              <a:solidFill>
                <a:schemeClr val="bg1">
                  <a:lumMod val="50000"/>
                </a:schemeClr>
              </a:solidFill>
            </a:endParaRPr>
          </a:p>
        </p:txBody>
      </p:sp>
      <p:sp>
        <p:nvSpPr>
          <p:cNvPr id="13" name="TextBox 12"/>
          <p:cNvSpPr txBox="1"/>
          <p:nvPr/>
        </p:nvSpPr>
        <p:spPr>
          <a:xfrm>
            <a:off x="1695449" y="3334970"/>
            <a:ext cx="5867400" cy="1569660"/>
          </a:xfrm>
          <a:prstGeom prst="rect">
            <a:avLst/>
          </a:prstGeom>
          <a:noFill/>
        </p:spPr>
        <p:txBody>
          <a:bodyPr wrap="square" rtlCol="0">
            <a:spAutoFit/>
          </a:bodyPr>
          <a:lstStyle/>
          <a:p>
            <a:pPr algn="ctr"/>
            <a:r>
              <a:rPr lang="en-US" sz="3200" b="1" dirty="0" smtClean="0">
                <a:solidFill>
                  <a:schemeClr val="bg1">
                    <a:lumMod val="50000"/>
                  </a:schemeClr>
                </a:solidFill>
              </a:rPr>
              <a:t>Peer Facilitator Workshop</a:t>
            </a:r>
            <a:endParaRPr lang="en-US" sz="2800" b="1" dirty="0">
              <a:solidFill>
                <a:schemeClr val="bg1">
                  <a:lumMod val="50000"/>
                </a:schemeClr>
              </a:solidFill>
            </a:endParaRPr>
          </a:p>
          <a:p>
            <a:pPr algn="ctr"/>
            <a:endParaRPr lang="en-US" sz="3200" b="1" dirty="0" smtClean="0">
              <a:solidFill>
                <a:schemeClr val="bg1">
                  <a:lumMod val="50000"/>
                </a:schemeClr>
              </a:solidFill>
            </a:endParaRPr>
          </a:p>
          <a:p>
            <a:pPr algn="ctr"/>
            <a:endParaRPr lang="en-US" sz="3200" b="1" i="1" dirty="0">
              <a:solidFill>
                <a:schemeClr val="bg1">
                  <a:lumMod val="50000"/>
                </a:schemeClr>
              </a:solidFill>
            </a:endParaRPr>
          </a:p>
        </p:txBody>
      </p:sp>
      <p:sp>
        <p:nvSpPr>
          <p:cNvPr id="14" name="TextBox 13"/>
          <p:cNvSpPr txBox="1"/>
          <p:nvPr/>
        </p:nvSpPr>
        <p:spPr>
          <a:xfrm>
            <a:off x="2050595" y="4952679"/>
            <a:ext cx="5157108" cy="1569660"/>
          </a:xfrm>
          <a:prstGeom prst="rect">
            <a:avLst/>
          </a:prstGeom>
          <a:noFill/>
        </p:spPr>
        <p:txBody>
          <a:bodyPr wrap="square" rtlCol="0">
            <a:spAutoFit/>
          </a:bodyPr>
          <a:lstStyle/>
          <a:p>
            <a:pPr algn="ctr"/>
            <a:r>
              <a:rPr lang="en-US" sz="2400" b="1" i="1" dirty="0">
                <a:solidFill>
                  <a:schemeClr val="bg1">
                    <a:lumMod val="50000"/>
                  </a:schemeClr>
                </a:solidFill>
              </a:rPr>
              <a:t>Donna L. Pattison, </a:t>
            </a:r>
            <a:r>
              <a:rPr lang="en-US" sz="2400" b="1" i="1" dirty="0" smtClean="0">
                <a:solidFill>
                  <a:schemeClr val="bg1">
                    <a:lumMod val="50000"/>
                  </a:schemeClr>
                </a:solidFill>
              </a:rPr>
              <a:t>PhD</a:t>
            </a:r>
          </a:p>
          <a:p>
            <a:pPr algn="ctr"/>
            <a:r>
              <a:rPr lang="en-US" sz="2400" b="1" i="1" dirty="0" smtClean="0">
                <a:solidFill>
                  <a:schemeClr val="bg1">
                    <a:lumMod val="50000"/>
                  </a:schemeClr>
                </a:solidFill>
              </a:rPr>
              <a:t>Instructional Professor</a:t>
            </a:r>
          </a:p>
          <a:p>
            <a:pPr algn="ctr"/>
            <a:r>
              <a:rPr lang="en-US" sz="2400" b="1" i="1" dirty="0" smtClean="0">
                <a:solidFill>
                  <a:schemeClr val="bg1">
                    <a:lumMod val="50000"/>
                  </a:schemeClr>
                </a:solidFill>
              </a:rPr>
              <a:t>Department of Biology &amp; Biochemistry</a:t>
            </a:r>
            <a:endParaRPr lang="en-US" sz="2400" b="1" i="1" dirty="0">
              <a:solidFill>
                <a:schemeClr val="bg1">
                  <a:lumMod val="50000"/>
                </a:schemeClr>
              </a:solidFill>
            </a:endParaRPr>
          </a:p>
          <a:p>
            <a:pPr algn="ctr"/>
            <a:endParaRPr lang="en-US" sz="2400" dirty="0"/>
          </a:p>
        </p:txBody>
      </p:sp>
    </p:spTree>
    <p:extLst>
      <p:ext uri="{BB962C8B-B14F-4D97-AF65-F5344CB8AC3E}">
        <p14:creationId xmlns:p14="http://schemas.microsoft.com/office/powerpoint/2010/main" val="4232694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228600"/>
            <a:ext cx="4953000" cy="769441"/>
          </a:xfrm>
          <a:prstGeom prst="rect">
            <a:avLst/>
          </a:prstGeom>
          <a:noFill/>
        </p:spPr>
        <p:txBody>
          <a:bodyPr wrap="square" rtlCol="0">
            <a:spAutoFit/>
          </a:bodyPr>
          <a:lstStyle/>
          <a:p>
            <a:pPr algn="ctr"/>
            <a:r>
              <a:rPr lang="en-US" sz="4400" b="1" dirty="0" smtClean="0"/>
              <a:t>E-mail Etiquette</a:t>
            </a:r>
            <a:endParaRPr lang="en-US" sz="4400" b="1" dirty="0"/>
          </a:p>
        </p:txBody>
      </p:sp>
      <p:sp>
        <p:nvSpPr>
          <p:cNvPr id="4" name="TextBox 3"/>
          <p:cNvSpPr txBox="1"/>
          <p:nvPr/>
        </p:nvSpPr>
        <p:spPr>
          <a:xfrm>
            <a:off x="762000" y="1371600"/>
            <a:ext cx="7696200" cy="2739211"/>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Use polite, professional language</a:t>
            </a:r>
          </a:p>
          <a:p>
            <a:pPr marL="285750" indent="-285750">
              <a:buFont typeface="Arial" panose="020B0604020202020204" pitchFamily="34" charset="0"/>
              <a:buChar char="•"/>
            </a:pPr>
            <a:r>
              <a:rPr lang="en-US" sz="2200" dirty="0" smtClean="0"/>
              <a:t>Respond within 24 hours</a:t>
            </a:r>
          </a:p>
          <a:p>
            <a:pPr marL="285750" indent="-285750">
              <a:buFont typeface="Arial" panose="020B0604020202020204" pitchFamily="34" charset="0"/>
              <a:buChar char="•"/>
            </a:pPr>
            <a:r>
              <a:rPr lang="en-US" sz="2200" dirty="0" smtClean="0"/>
              <a:t>Do not forward responses from instructors to students when you have asked for assistance.  Reword the response and send the message in a new e-mail.</a:t>
            </a:r>
          </a:p>
          <a:p>
            <a:pPr marL="285750" indent="-285750">
              <a:buFont typeface="Arial" panose="020B0604020202020204" pitchFamily="34" charset="0"/>
              <a:buChar char="•"/>
            </a:pPr>
            <a:r>
              <a:rPr lang="en-US" sz="2200" dirty="0" smtClean="0"/>
              <a:t>When e-mailing the class, put the addresses in the blind-carbon copy box.</a:t>
            </a:r>
          </a:p>
          <a:p>
            <a:endParaRPr lang="en-US" dirty="0"/>
          </a:p>
        </p:txBody>
      </p:sp>
      <p:pic>
        <p:nvPicPr>
          <p:cNvPr id="5" name="Picture 2" descr="C:\Users\Donna Pattison\AppData\Local\Microsoft\Windows\Temporary Internet Files\Content.IE5\7675HNDN\MC900413668[1].wmf"/>
          <p:cNvPicPr>
            <a:picLocks noChangeAspect="1" noChangeArrowheads="1"/>
          </p:cNvPicPr>
          <p:nvPr/>
        </p:nvPicPr>
        <p:blipFill>
          <a:blip r:embed="rId2" cstate="print"/>
          <a:srcRect/>
          <a:stretch>
            <a:fillRect/>
          </a:stretch>
        </p:blipFill>
        <p:spPr bwMode="auto">
          <a:xfrm>
            <a:off x="762000" y="3886200"/>
            <a:ext cx="2316934" cy="2458038"/>
          </a:xfrm>
          <a:prstGeom prst="rect">
            <a:avLst/>
          </a:prstGeom>
          <a:noFill/>
        </p:spPr>
      </p:pic>
      <p:pic>
        <p:nvPicPr>
          <p:cNvPr id="6" name="Picture 4" descr="C:\Users\Donna Pattison\AppData\Local\Microsoft\Windows\Temporary Internet Files\Content.IE5\M4JJKYU9\MM900395737[1].gif"/>
          <p:cNvPicPr>
            <a:picLocks noChangeAspect="1" noChangeArrowheads="1" noCrop="1"/>
          </p:cNvPicPr>
          <p:nvPr/>
        </p:nvPicPr>
        <p:blipFill>
          <a:blip r:embed="rId3" cstate="print"/>
          <a:srcRect/>
          <a:stretch>
            <a:fillRect/>
          </a:stretch>
        </p:blipFill>
        <p:spPr bwMode="auto">
          <a:xfrm>
            <a:off x="7162800" y="194733"/>
            <a:ext cx="1390650" cy="154516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0"/>
          <p:cNvSpPr txBox="1">
            <a:spLocks/>
          </p:cNvSpPr>
          <p:nvPr/>
        </p:nvSpPr>
        <p:spPr>
          <a:xfrm>
            <a:off x="685800" y="1447800"/>
            <a:ext cx="7772400" cy="4419600"/>
          </a:xfrm>
          <a:prstGeom prst="rect">
            <a:avLst/>
          </a:prstGeom>
        </p:spPr>
        <p:txBody>
          <a:bodyPr vert="horz" lIns="91440" tIns="45720" rIns="91440" bIns="45720" rtlCol="0" anchor="ct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smtClean="0">
                <a:latin typeface="+mj-lt"/>
                <a:ea typeface="+mj-ea"/>
                <a:cs typeface="+mj-cs"/>
              </a:rPr>
              <a:t>Formal visits to evaluate both the program and how you are doing</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noProof="0" dirty="0" smtClean="0">
                <a:ln>
                  <a:noFill/>
                </a:ln>
                <a:solidFill>
                  <a:schemeClr val="tx1"/>
                </a:solidFill>
                <a:effectLst/>
                <a:uLnTx/>
                <a:uFillTx/>
                <a:latin typeface="+mj-lt"/>
                <a:ea typeface="+mj-ea"/>
                <a:cs typeface="+mj-cs"/>
              </a:rPr>
              <a:t>Informal walk-</a:t>
            </a:r>
            <a:r>
              <a:rPr kumimoji="0" lang="en-US" sz="2800" b="0" i="0" u="none" strike="noStrike" kern="1200" cap="none" spc="0" normalizeH="0" noProof="0" dirty="0" err="1" smtClean="0">
                <a:ln>
                  <a:noFill/>
                </a:ln>
                <a:solidFill>
                  <a:schemeClr val="tx1"/>
                </a:solidFill>
                <a:effectLst/>
                <a:uLnTx/>
                <a:uFillTx/>
                <a:latin typeface="+mj-lt"/>
                <a:ea typeface="+mj-ea"/>
                <a:cs typeface="+mj-cs"/>
              </a:rPr>
              <a:t>throughs</a:t>
            </a:r>
            <a:r>
              <a:rPr kumimoji="0" lang="en-US" sz="2800" b="0" i="0" u="none"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en-US" sz="2800" baseline="0" dirty="0" smtClean="0">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r>
              <a:rPr kumimoji="0" lang="en-US" sz="2800" b="1" i="0" u="sng" strike="noStrike" kern="1200" cap="none" spc="0" normalizeH="0" noProof="0" dirty="0" smtClean="0">
                <a:ln>
                  <a:noFill/>
                </a:ln>
                <a:solidFill>
                  <a:schemeClr val="tx1"/>
                </a:solidFill>
                <a:effectLst/>
                <a:uLnTx/>
                <a:uFillTx/>
                <a:latin typeface="+mj-lt"/>
                <a:ea typeface="+mj-ea"/>
                <a:cs typeface="+mj-cs"/>
              </a:rPr>
              <a:t>Purpose:</a:t>
            </a:r>
            <a:endParaRPr kumimoji="0" lang="en-US" sz="2800" b="1" i="0" u="sng"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To provide</a:t>
            </a:r>
            <a:r>
              <a:rPr kumimoji="0" lang="en-US" sz="2800" b="0" i="0" u="none" strike="noStrike" kern="1200" cap="none" spc="0" normalizeH="0" noProof="0" dirty="0" smtClean="0">
                <a:ln>
                  <a:noFill/>
                </a:ln>
                <a:solidFill>
                  <a:schemeClr val="tx1"/>
                </a:solidFill>
                <a:effectLst/>
                <a:uLnTx/>
                <a:uFillTx/>
                <a:latin typeface="+mj-lt"/>
                <a:ea typeface="+mj-ea"/>
                <a:cs typeface="+mj-cs"/>
              </a:rPr>
              <a:t> </a:t>
            </a:r>
            <a:r>
              <a:rPr lang="en-US" sz="2800" dirty="0" smtClean="0">
                <a:latin typeface="+mj-lt"/>
                <a:ea typeface="+mj-ea"/>
                <a:cs typeface="+mj-cs"/>
              </a:rPr>
              <a:t>c</a:t>
            </a:r>
            <a:r>
              <a:rPr kumimoji="0" lang="en-US" sz="2800" b="0" i="0" u="none" strike="noStrike" kern="1200" cap="none" spc="0" normalizeH="0" baseline="0" noProof="0" dirty="0" err="1" smtClean="0">
                <a:ln>
                  <a:noFill/>
                </a:ln>
                <a:solidFill>
                  <a:schemeClr val="tx1"/>
                </a:solidFill>
                <a:effectLst/>
                <a:uLnTx/>
                <a:uFillTx/>
                <a:latin typeface="+mj-lt"/>
                <a:ea typeface="+mj-ea"/>
                <a:cs typeface="+mj-cs"/>
              </a:rPr>
              <a:t>onstructive</a:t>
            </a:r>
            <a:r>
              <a:rPr kumimoji="0" lang="en-US" sz="2800" b="0" i="0" u="none" strike="noStrike" kern="1200" cap="none" spc="0" normalizeH="0" baseline="0" noProof="0" dirty="0" smtClean="0">
                <a:ln>
                  <a:noFill/>
                </a:ln>
                <a:solidFill>
                  <a:schemeClr val="tx1"/>
                </a:solidFill>
                <a:effectLst/>
                <a:uLnTx/>
                <a:uFillTx/>
                <a:latin typeface="+mj-lt"/>
                <a:ea typeface="+mj-ea"/>
                <a:cs typeface="+mj-cs"/>
              </a:rPr>
              <a:t> feedback</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Help improve teaching performance</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Identify problem areas in teaching</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smtClean="0">
                <a:latin typeface="+mj-lt"/>
                <a:ea typeface="+mj-ea"/>
                <a:cs typeface="+mj-cs"/>
              </a:rPr>
              <a:t>Identify weaknesses in the curriculum</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en-US" sz="2800" dirty="0" smtClean="0">
                <a:latin typeface="+mj-lt"/>
                <a:ea typeface="+mj-ea"/>
                <a:cs typeface="+mj-cs"/>
              </a:rPr>
              <a:t>Monitor student receptiveness to the class structure and activities</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tabLst/>
              <a:defRPr/>
            </a:pPr>
            <a:r>
              <a:rPr lang="en-US" sz="2800" dirty="0" smtClean="0">
                <a:latin typeface="+mj-lt"/>
                <a:ea typeface="+mj-ea"/>
                <a:cs typeface="+mj-cs"/>
              </a:rPr>
              <a:t>***see handout</a:t>
            </a:r>
            <a:endParaRPr kumimoji="0" lang="en-US" sz="28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Rectangle 3"/>
          <p:cNvSpPr/>
          <p:nvPr/>
        </p:nvSpPr>
        <p:spPr>
          <a:xfrm>
            <a:off x="1219200" y="377279"/>
            <a:ext cx="5030544" cy="769441"/>
          </a:xfrm>
          <a:prstGeom prst="rect">
            <a:avLst/>
          </a:prstGeom>
        </p:spPr>
        <p:txBody>
          <a:bodyPr wrap="none">
            <a:spAutoFit/>
          </a:bodyPr>
          <a:lstStyle/>
          <a:p>
            <a:r>
              <a:rPr lang="en-US" sz="4400" b="1" dirty="0" smtClean="0"/>
              <a:t>Teaching Evaluations</a:t>
            </a:r>
            <a:endParaRPr lang="en-US" sz="4400" b="1" dirty="0"/>
          </a:p>
        </p:txBody>
      </p:sp>
      <p:pic>
        <p:nvPicPr>
          <p:cNvPr id="5" name="Picture 3" descr="C:\Users\Donna Pattison\AppData\Local\Microsoft\Windows\Temporary Internet Files\Content.IE5\7675HNDN\MP900439390[1].jpg"/>
          <p:cNvPicPr>
            <a:picLocks noChangeAspect="1" noChangeArrowheads="1"/>
          </p:cNvPicPr>
          <p:nvPr/>
        </p:nvPicPr>
        <p:blipFill>
          <a:blip r:embed="rId2" cstate="print"/>
          <a:srcRect/>
          <a:stretch>
            <a:fillRect/>
          </a:stretch>
        </p:blipFill>
        <p:spPr bwMode="auto">
          <a:xfrm>
            <a:off x="6574830" y="0"/>
            <a:ext cx="2282739" cy="1524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762000" y="1276605"/>
            <a:ext cx="7696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endParaRPr kumimoji="0" lang="en-US" sz="24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endParaRPr>
          </a:p>
          <a:p>
            <a:pPr eaLnBrk="0" fontAlgn="base" hangingPunct="0">
              <a:spcBef>
                <a:spcPct val="0"/>
              </a:spcBef>
              <a:spcAft>
                <a:spcPct val="0"/>
              </a:spcAft>
              <a:buFontTx/>
              <a:buChar char="•"/>
              <a:tabLst>
                <a:tab pos="1143000" algn="l"/>
              </a:tabLst>
            </a:pPr>
            <a:r>
              <a:rPr lang="en-US" sz="2400" dirty="0" smtClean="0">
                <a:latin typeface="Calibri" panose="020F0502020204030204" pitchFamily="34" charset="0"/>
                <a:ea typeface="Times New Roman" pitchFamily="18" charset="0"/>
                <a:cs typeface="Arial" pitchFamily="34" charset="0"/>
              </a:rPr>
              <a:t>Maintain student-teacher distance and professional appearance.</a:t>
            </a:r>
          </a:p>
          <a:p>
            <a:pPr marL="0" marR="0" lvl="0" indent="0" algn="l" defTabSz="914400" rtl="0" eaLnBrk="0" fontAlgn="base" latinLnBrk="0" hangingPunct="0">
              <a:lnSpc>
                <a:spcPct val="100000"/>
              </a:lnSpc>
              <a:spcBef>
                <a:spcPct val="0"/>
              </a:spcBef>
              <a:spcAft>
                <a:spcPct val="0"/>
              </a:spcAft>
              <a:buClrTx/>
              <a:buSzTx/>
              <a:tabLst>
                <a:tab pos="1143000" algn="l"/>
              </a:tabLst>
            </a:pPr>
            <a:endParaRPr kumimoji="0" lang="en-US" sz="24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143000" algn="l"/>
              </a:tabLst>
            </a:pPr>
            <a:r>
              <a:rPr kumimoji="0" lang="en-US" sz="24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Do NOT date the undergraduates you are teaching.</a:t>
            </a:r>
            <a:endParaRPr kumimoji="0" lang="en-US" sz="24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pic>
        <p:nvPicPr>
          <p:cNvPr id="1026" name="Picture 2" descr="C:\Users\Donna Pattison\AppData\Local\Microsoft\Windows\Temporary Internet Files\Content.IE5\31URBBFL\MC900295937[1].wmf"/>
          <p:cNvPicPr>
            <a:picLocks noChangeAspect="1" noChangeArrowheads="1"/>
          </p:cNvPicPr>
          <p:nvPr/>
        </p:nvPicPr>
        <p:blipFill>
          <a:blip r:embed="rId2" cstate="print"/>
          <a:srcRect/>
          <a:stretch>
            <a:fillRect/>
          </a:stretch>
        </p:blipFill>
        <p:spPr bwMode="auto">
          <a:xfrm>
            <a:off x="5181600" y="3276600"/>
            <a:ext cx="2662473" cy="2224233"/>
          </a:xfrm>
          <a:prstGeom prst="rect">
            <a:avLst/>
          </a:prstGeom>
          <a:noFill/>
        </p:spPr>
      </p:pic>
      <p:pic>
        <p:nvPicPr>
          <p:cNvPr id="1027" name="Picture 3" descr="C:\Users\Donna Pattison\AppData\Local\Microsoft\Windows\Temporary Internet Files\Content.IE5\1AV8RPG3\MC900154972[1].wmf"/>
          <p:cNvPicPr>
            <a:picLocks noChangeAspect="1" noChangeArrowheads="1"/>
          </p:cNvPicPr>
          <p:nvPr/>
        </p:nvPicPr>
        <p:blipFill>
          <a:blip r:embed="rId3" cstate="print"/>
          <a:srcRect/>
          <a:stretch>
            <a:fillRect/>
          </a:stretch>
        </p:blipFill>
        <p:spPr bwMode="auto">
          <a:xfrm>
            <a:off x="685800" y="3429000"/>
            <a:ext cx="3285744" cy="2237903"/>
          </a:xfrm>
          <a:prstGeom prst="rect">
            <a:avLst/>
          </a:prstGeom>
          <a:noFill/>
        </p:spPr>
      </p:pic>
      <p:sp>
        <p:nvSpPr>
          <p:cNvPr id="5" name="&quot;No&quot; Symbol 4"/>
          <p:cNvSpPr/>
          <p:nvPr/>
        </p:nvSpPr>
        <p:spPr>
          <a:xfrm>
            <a:off x="800100" y="3581400"/>
            <a:ext cx="2514600" cy="2362200"/>
          </a:xfrm>
          <a:prstGeom prst="noSmoking">
            <a:avLst>
              <a:gd name="adj" fmla="val 41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2209800" y="228600"/>
            <a:ext cx="5334000" cy="769441"/>
          </a:xfrm>
          <a:prstGeom prst="rect">
            <a:avLst/>
          </a:prstGeom>
          <a:noFill/>
        </p:spPr>
        <p:txBody>
          <a:bodyPr wrap="square" rtlCol="0">
            <a:spAutoFit/>
          </a:bodyPr>
          <a:lstStyle/>
          <a:p>
            <a:pPr algn="ctr"/>
            <a:r>
              <a:rPr lang="en-US" sz="4400" b="1" dirty="0" smtClean="0"/>
              <a:t>Conflict of Interest</a:t>
            </a:r>
            <a:endParaRPr lang="en-US" sz="4400" b="1" dirty="0"/>
          </a:p>
        </p:txBody>
      </p:sp>
      <p:sp>
        <p:nvSpPr>
          <p:cNvPr id="8" name="&quot;No&quot; Symbol 7"/>
          <p:cNvSpPr/>
          <p:nvPr/>
        </p:nvSpPr>
        <p:spPr>
          <a:xfrm>
            <a:off x="5176157" y="3304703"/>
            <a:ext cx="2514600" cy="2362200"/>
          </a:xfrm>
          <a:prstGeom prst="noSmoking">
            <a:avLst>
              <a:gd name="adj" fmla="val 4118"/>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304800"/>
            <a:ext cx="6629400" cy="769441"/>
          </a:xfrm>
          <a:prstGeom prst="rect">
            <a:avLst/>
          </a:prstGeom>
          <a:noFill/>
        </p:spPr>
        <p:txBody>
          <a:bodyPr wrap="square" rtlCol="0">
            <a:spAutoFit/>
          </a:bodyPr>
          <a:lstStyle/>
          <a:p>
            <a:pPr algn="ctr"/>
            <a:r>
              <a:rPr lang="en-US" sz="4400" b="1" dirty="0" smtClean="0"/>
              <a:t>Medical Emergencies</a:t>
            </a:r>
            <a:endParaRPr lang="en-US" sz="4400" b="1" dirty="0"/>
          </a:p>
        </p:txBody>
      </p:sp>
      <p:sp>
        <p:nvSpPr>
          <p:cNvPr id="3" name="Rectangle 2"/>
          <p:cNvSpPr/>
          <p:nvPr/>
        </p:nvSpPr>
        <p:spPr>
          <a:xfrm>
            <a:off x="914400" y="1020901"/>
            <a:ext cx="6400800" cy="3170099"/>
          </a:xfrm>
          <a:prstGeom prst="rect">
            <a:avLst/>
          </a:prstGeom>
        </p:spPr>
        <p:txBody>
          <a:bodyPr wrap="square">
            <a:spAutoFit/>
          </a:bodyPr>
          <a:lstStyle/>
          <a:p>
            <a:pPr lvl="0"/>
            <a:r>
              <a:rPr lang="en-US" sz="2000" dirty="0" smtClean="0">
                <a:solidFill>
                  <a:srgbClr val="FF0000"/>
                </a:solidFill>
              </a:rPr>
              <a:t> </a:t>
            </a:r>
          </a:p>
          <a:p>
            <a:pPr marL="914400" lvl="1" indent="-457200">
              <a:buAutoNum type="arabicPeriod"/>
            </a:pPr>
            <a:r>
              <a:rPr lang="en-US" sz="2000" dirty="0" smtClean="0">
                <a:solidFill>
                  <a:srgbClr val="FF0000"/>
                </a:solidFill>
              </a:rPr>
              <a:t>Call 911 from your cell phone.</a:t>
            </a:r>
          </a:p>
          <a:p>
            <a:pPr lvl="1"/>
            <a:endParaRPr lang="en-US" sz="2000" dirty="0" smtClean="0"/>
          </a:p>
          <a:p>
            <a:pPr marL="914400" lvl="1" indent="-457200">
              <a:buAutoNum type="arabicPeriod" startAt="2"/>
            </a:pPr>
            <a:r>
              <a:rPr lang="en-US" sz="2000" dirty="0" smtClean="0"/>
              <a:t>Have another student call 713-743-3333 (campus</a:t>
            </a:r>
          </a:p>
          <a:p>
            <a:pPr marL="914400" lvl="1" indent="-457200"/>
            <a:r>
              <a:rPr lang="en-US" sz="2000" dirty="0" smtClean="0"/>
              <a:t>        police) to alert them to the situation.</a:t>
            </a:r>
          </a:p>
          <a:p>
            <a:pPr lvl="1"/>
            <a:endParaRPr lang="en-US" sz="2000" dirty="0" smtClean="0"/>
          </a:p>
          <a:p>
            <a:pPr marL="914400" lvl="1" indent="-457200">
              <a:buAutoNum type="arabicPeriod" startAt="3"/>
            </a:pPr>
            <a:r>
              <a:rPr lang="en-US" sz="2000" dirty="0" smtClean="0"/>
              <a:t>Send a student to find a lab coordinator or instructor.  </a:t>
            </a:r>
            <a:r>
              <a:rPr lang="en-US" sz="2000" dirty="0" smtClean="0"/>
              <a:t>Anyone </a:t>
            </a:r>
            <a:r>
              <a:rPr lang="en-US" sz="2000" dirty="0" smtClean="0"/>
              <a:t>that works in the 108 Suite can help you.  </a:t>
            </a:r>
          </a:p>
          <a:p>
            <a:pPr marL="914400" lvl="1" indent="-457200"/>
            <a:endParaRPr lang="en-US" sz="2000" dirty="0" smtClean="0"/>
          </a:p>
        </p:txBody>
      </p:sp>
      <p:pic>
        <p:nvPicPr>
          <p:cNvPr id="5" name="Picture 3" descr="C:\Users\Donna Pattison\AppData\Local\Microsoft\Windows\Temporary Internet Files\Content.IE5\DCF4DU8D\MC900447140[1].jpg"/>
          <p:cNvPicPr>
            <a:picLocks noChangeAspect="1" noChangeArrowheads="1"/>
          </p:cNvPicPr>
          <p:nvPr/>
        </p:nvPicPr>
        <p:blipFill>
          <a:blip r:embed="rId2" cstate="print"/>
          <a:srcRect/>
          <a:stretch>
            <a:fillRect/>
          </a:stretch>
        </p:blipFill>
        <p:spPr bwMode="auto">
          <a:xfrm>
            <a:off x="6477000" y="3857076"/>
            <a:ext cx="2116933" cy="2376906"/>
          </a:xfrm>
          <a:prstGeom prst="rect">
            <a:avLst/>
          </a:prstGeom>
          <a:noFill/>
        </p:spPr>
      </p:pic>
      <p:pic>
        <p:nvPicPr>
          <p:cNvPr id="4098" name="Picture 2" descr="C:\Users\Donna Pattison\AppData\Local\Microsoft\Windows\Temporary Internet Files\Content.IE5\DCF4DU8D\MC900413572[1].wmf"/>
          <p:cNvPicPr>
            <a:picLocks noChangeAspect="1" noChangeArrowheads="1"/>
          </p:cNvPicPr>
          <p:nvPr/>
        </p:nvPicPr>
        <p:blipFill>
          <a:blip r:embed="rId3" cstate="print"/>
          <a:srcRect/>
          <a:stretch>
            <a:fillRect/>
          </a:stretch>
        </p:blipFill>
        <p:spPr bwMode="auto">
          <a:xfrm>
            <a:off x="914400" y="4503153"/>
            <a:ext cx="2037033" cy="1752600"/>
          </a:xfrm>
          <a:prstGeom prst="rect">
            <a:avLst/>
          </a:prstGeom>
          <a:noFill/>
        </p:spPr>
      </p:pic>
      <p:sp>
        <p:nvSpPr>
          <p:cNvPr id="7" name="Cross 6"/>
          <p:cNvSpPr/>
          <p:nvPr/>
        </p:nvSpPr>
        <p:spPr>
          <a:xfrm>
            <a:off x="3810000" y="4419600"/>
            <a:ext cx="1905000" cy="1600200"/>
          </a:xfrm>
          <a:prstGeom prst="plus">
            <a:avLst>
              <a:gd name="adj" fmla="val 3710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169" y="394944"/>
            <a:ext cx="7458581" cy="769441"/>
          </a:xfrm>
          <a:prstGeom prst="rect">
            <a:avLst/>
          </a:prstGeom>
        </p:spPr>
        <p:txBody>
          <a:bodyPr wrap="none">
            <a:spAutoFit/>
          </a:bodyPr>
          <a:lstStyle/>
          <a:p>
            <a:pPr algn="ctr"/>
            <a:r>
              <a:rPr lang="en-US" sz="4400" b="1" dirty="0" smtClean="0"/>
              <a:t>Fire Drills (or maybe not a drill)</a:t>
            </a:r>
            <a:endParaRPr lang="en-US" sz="4400" b="1" dirty="0"/>
          </a:p>
        </p:txBody>
      </p:sp>
      <p:pic>
        <p:nvPicPr>
          <p:cNvPr id="2051" name="Picture 3" descr="C:\Users\Donna\AppData\Local\Microsoft\Windows\Temporary Internet Files\Content.IE5\NR2KOL2A\MC9003912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0238" y="260488"/>
            <a:ext cx="899770" cy="9299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onna\AppData\Local\Microsoft\Windows\Temporary Internet Files\Content.IE5\2WM1A2KP\MC9003194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1429" y="3352800"/>
            <a:ext cx="3810000" cy="28780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1828800"/>
            <a:ext cx="7010400" cy="1938992"/>
          </a:xfrm>
          <a:prstGeom prst="rect">
            <a:avLst/>
          </a:prstGeom>
          <a:noFill/>
        </p:spPr>
        <p:txBody>
          <a:bodyPr wrap="square" rtlCol="0">
            <a:spAutoFit/>
          </a:bodyPr>
          <a:lstStyle/>
          <a:p>
            <a:pPr marL="285750" indent="-285750">
              <a:buFont typeface="Arial" pitchFamily="34" charset="0"/>
              <a:buChar char="•"/>
            </a:pPr>
            <a:r>
              <a:rPr lang="en-US" sz="2000" dirty="0" smtClean="0"/>
              <a:t>Evacuate the classroom</a:t>
            </a:r>
          </a:p>
          <a:p>
            <a:pPr marL="285750" indent="-285750">
              <a:buFont typeface="Arial" pitchFamily="34" charset="0"/>
              <a:buChar char="•"/>
            </a:pPr>
            <a:r>
              <a:rPr lang="en-US" sz="2000" dirty="0" smtClean="0"/>
              <a:t>Take the attendance sheet with you</a:t>
            </a:r>
          </a:p>
          <a:p>
            <a:pPr marL="285750" indent="-285750">
              <a:buFont typeface="Arial" pitchFamily="34" charset="0"/>
              <a:buChar char="•"/>
            </a:pPr>
            <a:r>
              <a:rPr lang="en-US" sz="2000" dirty="0" smtClean="0"/>
              <a:t>Let your class know where to meet (go out the back of the building toward Fleming).  </a:t>
            </a:r>
          </a:p>
          <a:p>
            <a:pPr marL="285750" indent="-285750">
              <a:buFont typeface="Arial" pitchFamily="34" charset="0"/>
              <a:buChar char="•"/>
            </a:pPr>
            <a:r>
              <a:rPr lang="en-US" sz="2000" dirty="0" smtClean="0"/>
              <a:t>Be sure all your students are accounted for.</a:t>
            </a:r>
          </a:p>
          <a:p>
            <a:endParaRPr lang="en-US" sz="2000" dirty="0" smtClean="0"/>
          </a:p>
        </p:txBody>
      </p:sp>
    </p:spTree>
    <p:extLst>
      <p:ext uri="{BB962C8B-B14F-4D97-AF65-F5344CB8AC3E}">
        <p14:creationId xmlns:p14="http://schemas.microsoft.com/office/powerpoint/2010/main" val="1889758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2362200"/>
            <a:ext cx="8664626" cy="1446550"/>
          </a:xfrm>
          <a:prstGeom prst="rect">
            <a:avLst/>
          </a:prstGeom>
          <a:noFill/>
        </p:spPr>
        <p:txBody>
          <a:bodyPr wrap="square" rtlCol="0">
            <a:spAutoFit/>
          </a:bodyPr>
          <a:lstStyle/>
          <a:p>
            <a:pPr algn="ctr"/>
            <a:r>
              <a:rPr lang="en-US" sz="4400" b="1" dirty="0" smtClean="0"/>
              <a:t>Getting off to a Good Start on Day 1</a:t>
            </a:r>
          </a:p>
          <a:p>
            <a:pPr algn="ctr"/>
            <a:endParaRPr lang="en-US" sz="4400"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5400" y="152400"/>
            <a:ext cx="6248400" cy="769441"/>
          </a:xfrm>
          <a:prstGeom prst="rect">
            <a:avLst/>
          </a:prstGeom>
          <a:noFill/>
        </p:spPr>
        <p:txBody>
          <a:bodyPr wrap="square" rtlCol="0">
            <a:spAutoFit/>
          </a:bodyPr>
          <a:lstStyle/>
          <a:p>
            <a:pPr algn="ctr"/>
            <a:r>
              <a:rPr lang="en-US" sz="4400" b="1" dirty="0" smtClean="0"/>
              <a:t>Appearance</a:t>
            </a:r>
            <a:endParaRPr lang="en-US" sz="4400" b="1" dirty="0"/>
          </a:p>
        </p:txBody>
      </p:sp>
      <p:pic>
        <p:nvPicPr>
          <p:cNvPr id="4" name="Picture 2" descr="C:\Users\Donna Pattison\AppData\Local\Microsoft\Windows\Temporary Internet Files\Content.IE5\DCF4DU8D\MC900215295[1].wmf"/>
          <p:cNvPicPr>
            <a:picLocks noChangeAspect="1" noChangeArrowheads="1"/>
          </p:cNvPicPr>
          <p:nvPr/>
        </p:nvPicPr>
        <p:blipFill>
          <a:blip r:embed="rId2" cstate="print"/>
          <a:srcRect/>
          <a:stretch>
            <a:fillRect/>
          </a:stretch>
        </p:blipFill>
        <p:spPr bwMode="auto">
          <a:xfrm>
            <a:off x="1814625" y="4343400"/>
            <a:ext cx="1772970" cy="1860487"/>
          </a:xfrm>
          <a:prstGeom prst="rect">
            <a:avLst/>
          </a:prstGeom>
          <a:noFill/>
        </p:spPr>
      </p:pic>
      <p:pic>
        <p:nvPicPr>
          <p:cNvPr id="5" name="Picture 4" descr="C:\Users\Donna Pattison\AppData\Local\Microsoft\Windows\Temporary Internet Files\Content.IE5\I89KVYXR\MC900113304[1].wmf"/>
          <p:cNvPicPr>
            <a:picLocks noChangeAspect="1" noChangeArrowheads="1"/>
          </p:cNvPicPr>
          <p:nvPr/>
        </p:nvPicPr>
        <p:blipFill>
          <a:blip r:embed="rId3" cstate="print"/>
          <a:srcRect/>
          <a:stretch>
            <a:fillRect/>
          </a:stretch>
        </p:blipFill>
        <p:spPr bwMode="auto">
          <a:xfrm>
            <a:off x="1676400" y="2438400"/>
            <a:ext cx="3179456" cy="2092909"/>
          </a:xfrm>
          <a:prstGeom prst="rect">
            <a:avLst/>
          </a:prstGeom>
          <a:noFill/>
        </p:spPr>
      </p:pic>
      <p:pic>
        <p:nvPicPr>
          <p:cNvPr id="6" name="Picture 5" descr="C:\Users\Donna Pattison\AppData\Local\Microsoft\Windows\Temporary Internet Files\Content.IE5\31URBBFL\MC900057019[1].wmf"/>
          <p:cNvPicPr>
            <a:picLocks noChangeAspect="1" noChangeArrowheads="1"/>
          </p:cNvPicPr>
          <p:nvPr/>
        </p:nvPicPr>
        <p:blipFill>
          <a:blip r:embed="rId4" cstate="print"/>
          <a:srcRect/>
          <a:stretch>
            <a:fillRect/>
          </a:stretch>
        </p:blipFill>
        <p:spPr bwMode="auto">
          <a:xfrm>
            <a:off x="6477000" y="2133600"/>
            <a:ext cx="942785" cy="2807248"/>
          </a:xfrm>
          <a:prstGeom prst="rect">
            <a:avLst/>
          </a:prstGeom>
          <a:noFill/>
        </p:spPr>
      </p:pic>
      <p:sp>
        <p:nvSpPr>
          <p:cNvPr id="7" name="TextBox 6"/>
          <p:cNvSpPr txBox="1"/>
          <p:nvPr/>
        </p:nvSpPr>
        <p:spPr>
          <a:xfrm>
            <a:off x="1295400" y="1066800"/>
            <a:ext cx="7696200" cy="584775"/>
          </a:xfrm>
          <a:prstGeom prst="rect">
            <a:avLst/>
          </a:prstGeom>
          <a:noFill/>
        </p:spPr>
        <p:txBody>
          <a:bodyPr wrap="square" rtlCol="0">
            <a:spAutoFit/>
          </a:bodyPr>
          <a:lstStyle/>
          <a:p>
            <a:r>
              <a:rPr lang="en-US" sz="3200" dirty="0" smtClean="0"/>
              <a:t>Dress to be taken seriously by the students.</a:t>
            </a:r>
            <a:endParaRPr lang="en-US" sz="3200" dirty="0"/>
          </a:p>
        </p:txBody>
      </p:sp>
      <p:pic>
        <p:nvPicPr>
          <p:cNvPr id="8" name="Picture 7" descr="C:\Program Files\Microsoft Office\MEDIA\OFFICE12\Bullets\BD21301_.gif"/>
          <p:cNvPicPr>
            <a:picLocks noChangeAspect="1" noChangeArrowheads="1"/>
          </p:cNvPicPr>
          <p:nvPr/>
        </p:nvPicPr>
        <p:blipFill>
          <a:blip r:embed="rId5" cstate="print"/>
          <a:srcRect/>
          <a:stretch>
            <a:fillRect/>
          </a:stretch>
        </p:blipFill>
        <p:spPr bwMode="auto">
          <a:xfrm>
            <a:off x="1295400" y="1981200"/>
            <a:ext cx="973137" cy="973137"/>
          </a:xfrm>
          <a:prstGeom prst="rect">
            <a:avLst/>
          </a:prstGeom>
          <a:noFill/>
        </p:spPr>
      </p:pic>
      <p:pic>
        <p:nvPicPr>
          <p:cNvPr id="9" name="Picture 8" descr="C:\Users\Donna Pattison\AppData\Local\Microsoft\Windows\Temporary Internet Files\Content.IE5\1AV8RPG3\MC900432619[1].png"/>
          <p:cNvPicPr>
            <a:picLocks noChangeAspect="1" noChangeArrowheads="1"/>
          </p:cNvPicPr>
          <p:nvPr/>
        </p:nvPicPr>
        <p:blipFill>
          <a:blip r:embed="rId6" cstate="print"/>
          <a:srcRect/>
          <a:stretch>
            <a:fillRect/>
          </a:stretch>
        </p:blipFill>
        <p:spPr bwMode="auto">
          <a:xfrm>
            <a:off x="990600" y="4343400"/>
            <a:ext cx="1295286" cy="1295286"/>
          </a:xfrm>
          <a:prstGeom prst="rect">
            <a:avLst/>
          </a:prstGeom>
          <a:noFill/>
        </p:spPr>
      </p:pic>
      <p:pic>
        <p:nvPicPr>
          <p:cNvPr id="10" name="Picture 8" descr="C:\Users\Donna Pattison\AppData\Local\Microsoft\Windows\Temporary Internet Files\Content.IE5\1AV8RPG3\MC900432619[1].png"/>
          <p:cNvPicPr>
            <a:picLocks noChangeAspect="1" noChangeArrowheads="1"/>
          </p:cNvPicPr>
          <p:nvPr/>
        </p:nvPicPr>
        <p:blipFill>
          <a:blip r:embed="rId6" cstate="print"/>
          <a:srcRect/>
          <a:stretch>
            <a:fillRect/>
          </a:stretch>
        </p:blipFill>
        <p:spPr bwMode="auto">
          <a:xfrm>
            <a:off x="5410200" y="2057400"/>
            <a:ext cx="1295286" cy="129528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499360"/>
            <a:ext cx="7445426" cy="1754326"/>
          </a:xfrm>
          <a:prstGeom prst="rect">
            <a:avLst/>
          </a:prstGeom>
          <a:noFill/>
        </p:spPr>
        <p:txBody>
          <a:bodyPr wrap="square" rtlCol="0">
            <a:spAutoFit/>
          </a:bodyPr>
          <a:lstStyle/>
          <a:p>
            <a:pPr algn="ctr"/>
            <a:r>
              <a:rPr lang="en-US" sz="5400" b="1" dirty="0" smtClean="0">
                <a:solidFill>
                  <a:schemeClr val="bg1">
                    <a:lumMod val="50000"/>
                  </a:schemeClr>
                </a:solidFill>
              </a:rPr>
              <a:t>Teaching Tips</a:t>
            </a:r>
          </a:p>
          <a:p>
            <a:pPr algn="ctr"/>
            <a:endParaRPr lang="en-US" sz="5400" b="1" dirty="0">
              <a:solidFill>
                <a:schemeClr val="bg1">
                  <a:lumMod val="50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228600"/>
            <a:ext cx="77724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n-US" sz="44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Be confident </a:t>
            </a:r>
          </a:p>
          <a:p>
            <a:pPr marL="228600" marR="0" lvl="0" indent="-228600" algn="l"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chemeClr val="tx1"/>
              </a:solidFill>
              <a:effectLst/>
              <a:latin typeface="Calibri" panose="020F0502020204030204"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If you act uncertain or scared to be in front of the room, you lose credibility with your students.  </a:t>
            </a:r>
            <a:endParaRPr kumimoji="0" lang="en-US" sz="240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pic>
        <p:nvPicPr>
          <p:cNvPr id="3" name="Picture 2" descr="C:\Users\Donna Pattison\AppData\Local\Microsoft\Windows\Temporary Internet Files\Content.IE5\9CCNGWL7\MP900399740[1].jpg"/>
          <p:cNvPicPr>
            <a:picLocks noChangeAspect="1" noChangeArrowheads="1"/>
          </p:cNvPicPr>
          <p:nvPr/>
        </p:nvPicPr>
        <p:blipFill>
          <a:blip r:embed="rId2" cstate="print"/>
          <a:srcRect/>
          <a:stretch>
            <a:fillRect/>
          </a:stretch>
        </p:blipFill>
        <p:spPr bwMode="auto">
          <a:xfrm>
            <a:off x="533400" y="2895600"/>
            <a:ext cx="2286000" cy="3427327"/>
          </a:xfrm>
          <a:prstGeom prst="rect">
            <a:avLst/>
          </a:prstGeom>
          <a:noFill/>
        </p:spPr>
      </p:pic>
      <p:pic>
        <p:nvPicPr>
          <p:cNvPr id="4" name="Picture 4" descr="C:\Users\Donna Pattison\AppData\Local\Microsoft\Windows\Temporary Internet Files\Content.IE5\7675HNDN\MP900438882[1].jpg"/>
          <p:cNvPicPr>
            <a:picLocks noChangeAspect="1" noChangeArrowheads="1"/>
          </p:cNvPicPr>
          <p:nvPr/>
        </p:nvPicPr>
        <p:blipFill>
          <a:blip r:embed="rId3" cstate="print"/>
          <a:srcRect/>
          <a:stretch>
            <a:fillRect/>
          </a:stretch>
        </p:blipFill>
        <p:spPr bwMode="auto">
          <a:xfrm>
            <a:off x="5943600" y="2879271"/>
            <a:ext cx="2362200" cy="3418114"/>
          </a:xfrm>
          <a:prstGeom prst="rect">
            <a:avLst/>
          </a:prstGeom>
          <a:noFill/>
        </p:spPr>
      </p:pic>
      <p:pic>
        <p:nvPicPr>
          <p:cNvPr id="5" name="Picture 5" descr="C:\Users\Donna Pattison\AppData\Local\Microsoft\Windows\Temporary Internet Files\Content.IE5\M4JJKYU9\MP900444344[1].jpg"/>
          <p:cNvPicPr>
            <a:picLocks noChangeAspect="1" noChangeArrowheads="1"/>
          </p:cNvPicPr>
          <p:nvPr/>
        </p:nvPicPr>
        <p:blipFill>
          <a:blip r:embed="rId4" cstate="print"/>
          <a:srcRect/>
          <a:stretch>
            <a:fillRect/>
          </a:stretch>
        </p:blipFill>
        <p:spPr bwMode="auto">
          <a:xfrm>
            <a:off x="3276600" y="2890157"/>
            <a:ext cx="2295446" cy="3429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04800"/>
            <a:ext cx="8839200" cy="1446550"/>
          </a:xfrm>
          <a:prstGeom prst="rect">
            <a:avLst/>
          </a:prstGeom>
        </p:spPr>
        <p:txBody>
          <a:bodyPr wrap="square">
            <a:spAutoFit/>
          </a:bodyPr>
          <a:lstStyle/>
          <a:p>
            <a:pPr algn="ctr"/>
            <a:r>
              <a:rPr lang="en-US" sz="4400" b="1" dirty="0" smtClean="0"/>
              <a:t>Speak </a:t>
            </a:r>
            <a:r>
              <a:rPr lang="en-US" sz="4400" b="1" dirty="0"/>
              <a:t>SLOWLY, CLEARLY, and LOUDLY. </a:t>
            </a:r>
            <a:endParaRPr lang="en-US" sz="4400" b="1" dirty="0" smtClean="0"/>
          </a:p>
          <a:p>
            <a:endParaRPr lang="en-US" sz="4400" dirty="0"/>
          </a:p>
        </p:txBody>
      </p:sp>
      <p:pic>
        <p:nvPicPr>
          <p:cNvPr id="4" name="Picture 1" descr="C:\Users\Donna Pattison\AppData\Local\Microsoft\Windows\Temporary Internet Files\Content.IE5\I89KVYXR\MC900324588[1].wmf"/>
          <p:cNvPicPr>
            <a:picLocks noChangeAspect="1" noChangeArrowheads="1"/>
          </p:cNvPicPr>
          <p:nvPr/>
        </p:nvPicPr>
        <p:blipFill>
          <a:blip r:embed="rId2" cstate="print"/>
          <a:srcRect/>
          <a:stretch>
            <a:fillRect/>
          </a:stretch>
        </p:blipFill>
        <p:spPr bwMode="auto">
          <a:xfrm>
            <a:off x="6422571" y="4036266"/>
            <a:ext cx="1676400" cy="2062065"/>
          </a:xfrm>
          <a:prstGeom prst="rect">
            <a:avLst/>
          </a:prstGeom>
          <a:noFill/>
        </p:spPr>
      </p:pic>
      <p:pic>
        <p:nvPicPr>
          <p:cNvPr id="5" name="Picture 2" descr="C:\Users\Donna Pattison\AppData\Local\Microsoft\Windows\Temporary Internet Files\Content.IE5\7675HNDN\MC900231021[1].wmf"/>
          <p:cNvPicPr>
            <a:picLocks noChangeAspect="1" noChangeArrowheads="1"/>
          </p:cNvPicPr>
          <p:nvPr/>
        </p:nvPicPr>
        <p:blipFill>
          <a:blip r:embed="rId3" cstate="print"/>
          <a:srcRect/>
          <a:stretch>
            <a:fillRect/>
          </a:stretch>
        </p:blipFill>
        <p:spPr bwMode="auto">
          <a:xfrm>
            <a:off x="3928827" y="3785101"/>
            <a:ext cx="1591146" cy="2564397"/>
          </a:xfrm>
          <a:prstGeom prst="rect">
            <a:avLst/>
          </a:prstGeom>
          <a:noFill/>
        </p:spPr>
      </p:pic>
      <p:pic>
        <p:nvPicPr>
          <p:cNvPr id="6" name="Picture 3" descr="C:\Users\Donna Pattison\AppData\Local\Microsoft\Windows\Temporary Internet Files\Content.IE5\M4JJKYU9\MC900295721[1].wmf"/>
          <p:cNvPicPr>
            <a:picLocks noChangeAspect="1" noChangeArrowheads="1"/>
          </p:cNvPicPr>
          <p:nvPr/>
        </p:nvPicPr>
        <p:blipFill>
          <a:blip r:embed="rId4" cstate="print"/>
          <a:srcRect/>
          <a:stretch>
            <a:fillRect/>
          </a:stretch>
        </p:blipFill>
        <p:spPr bwMode="auto">
          <a:xfrm>
            <a:off x="838200" y="4267200"/>
            <a:ext cx="2591583" cy="1600200"/>
          </a:xfrm>
          <a:prstGeom prst="rect">
            <a:avLst/>
          </a:prstGeom>
          <a:noFill/>
        </p:spPr>
      </p:pic>
      <p:sp>
        <p:nvSpPr>
          <p:cNvPr id="8" name="TextBox 7"/>
          <p:cNvSpPr txBox="1"/>
          <p:nvPr/>
        </p:nvSpPr>
        <p:spPr>
          <a:xfrm>
            <a:off x="1028700" y="1371600"/>
            <a:ext cx="7391400" cy="1692771"/>
          </a:xfrm>
          <a:prstGeom prst="rect">
            <a:avLst/>
          </a:prstGeom>
          <a:noFill/>
        </p:spPr>
        <p:txBody>
          <a:bodyPr wrap="square" rtlCol="0">
            <a:spAutoFit/>
          </a:bodyPr>
          <a:lstStyle/>
          <a:p>
            <a:r>
              <a:rPr lang="en-US" sz="2800" b="1" dirty="0" smtClean="0"/>
              <a:t> </a:t>
            </a:r>
            <a:r>
              <a:rPr lang="en-US" sz="2800" dirty="0" smtClean="0"/>
              <a:t>If you find your students are constantly asking you to repeat yourself, you need to concentrate on these three principles!</a:t>
            </a:r>
          </a:p>
          <a:p>
            <a:endParaRPr lang="en-US" sz="2000" dirty="0"/>
          </a:p>
        </p:txBody>
      </p:sp>
      <p:sp>
        <p:nvSpPr>
          <p:cNvPr id="3" name="TextBox 2"/>
          <p:cNvSpPr txBox="1"/>
          <p:nvPr/>
        </p:nvSpPr>
        <p:spPr>
          <a:xfrm>
            <a:off x="914400" y="2971800"/>
            <a:ext cx="7886700" cy="646331"/>
          </a:xfrm>
          <a:prstGeom prst="rect">
            <a:avLst/>
          </a:prstGeom>
          <a:noFill/>
        </p:spPr>
        <p:txBody>
          <a:bodyPr wrap="square" rtlCol="0">
            <a:spAutoFit/>
          </a:bodyPr>
          <a:lstStyle/>
          <a:p>
            <a:r>
              <a:rPr lang="en-US" i="1" dirty="0" smtClean="0"/>
              <a:t>What behaviors will you have to deal with if your students give up asking you to raise your voice or slow down?</a:t>
            </a:r>
            <a:endParaRPr lang="en-US"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304800"/>
            <a:ext cx="4419600" cy="769441"/>
          </a:xfrm>
          <a:prstGeom prst="rect">
            <a:avLst/>
          </a:prstGeom>
          <a:noFill/>
        </p:spPr>
        <p:txBody>
          <a:bodyPr wrap="square" rtlCol="0">
            <a:spAutoFit/>
          </a:bodyPr>
          <a:lstStyle/>
          <a:p>
            <a:pPr algn="ctr"/>
            <a:r>
              <a:rPr lang="en-US" sz="4400" b="1" dirty="0" smtClean="0"/>
              <a:t>Our Mission</a:t>
            </a:r>
            <a:endParaRPr lang="en-US" sz="4400" b="1" dirty="0"/>
          </a:p>
        </p:txBody>
      </p:sp>
      <p:sp>
        <p:nvSpPr>
          <p:cNvPr id="4" name="TextBox 3"/>
          <p:cNvSpPr txBox="1"/>
          <p:nvPr/>
        </p:nvSpPr>
        <p:spPr>
          <a:xfrm>
            <a:off x="1371600" y="1371600"/>
            <a:ext cx="4953000" cy="1815882"/>
          </a:xfrm>
          <a:prstGeom prst="rect">
            <a:avLst/>
          </a:prstGeom>
          <a:noFill/>
        </p:spPr>
        <p:txBody>
          <a:bodyPr wrap="square" rtlCol="0">
            <a:spAutoFit/>
          </a:bodyPr>
          <a:lstStyle/>
          <a:p>
            <a:r>
              <a:rPr lang="en-US" sz="2800" b="1" dirty="0" smtClean="0"/>
              <a:t>To promote excellent teaching in order to provide our students with the highest quality education possible</a:t>
            </a:r>
            <a:r>
              <a:rPr lang="en-US" b="1" dirty="0" smtClean="0"/>
              <a:t>.</a:t>
            </a:r>
            <a:endParaRPr lang="en-US" b="1" dirty="0"/>
          </a:p>
        </p:txBody>
      </p:sp>
      <p:pic>
        <p:nvPicPr>
          <p:cNvPr id="5" name="Picture 2" descr="C:\Users\Donna Pattison\AppData\Local\Microsoft\Windows\Temporary Internet Files\Content.IE5\M4JJKYU9\MC900434728[1].png"/>
          <p:cNvPicPr>
            <a:picLocks noChangeAspect="1" noChangeArrowheads="1"/>
          </p:cNvPicPr>
          <p:nvPr/>
        </p:nvPicPr>
        <p:blipFill>
          <a:blip r:embed="rId2" cstate="print"/>
          <a:srcRect/>
          <a:stretch>
            <a:fillRect/>
          </a:stretch>
        </p:blipFill>
        <p:spPr bwMode="auto">
          <a:xfrm>
            <a:off x="6172200" y="304800"/>
            <a:ext cx="2971800" cy="2971800"/>
          </a:xfrm>
          <a:prstGeom prst="rect">
            <a:avLst/>
          </a:prstGeom>
          <a:noFill/>
        </p:spPr>
      </p:pic>
      <p:pic>
        <p:nvPicPr>
          <p:cNvPr id="6" name="Picture 6" descr="C:\Users\Donna Pattison\AppData\Local\Microsoft\Windows\Temporary Internet Files\Content.IE5\I89KVYXR\MC900047816[1].wmf"/>
          <p:cNvPicPr>
            <a:picLocks noChangeAspect="1" noChangeArrowheads="1"/>
          </p:cNvPicPr>
          <p:nvPr/>
        </p:nvPicPr>
        <p:blipFill>
          <a:blip r:embed="rId3" cstate="print"/>
          <a:srcRect/>
          <a:stretch>
            <a:fillRect/>
          </a:stretch>
        </p:blipFill>
        <p:spPr bwMode="auto">
          <a:xfrm>
            <a:off x="1066800" y="4038600"/>
            <a:ext cx="2072030" cy="200070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920" y="1752600"/>
            <a:ext cx="7162800" cy="954107"/>
          </a:xfrm>
          <a:prstGeom prst="rect">
            <a:avLst/>
          </a:prstGeom>
        </p:spPr>
        <p:txBody>
          <a:bodyPr wrap="square">
            <a:spAutoFit/>
          </a:bodyPr>
          <a:lstStyle/>
          <a:p>
            <a:pPr algn="ctr"/>
            <a:r>
              <a:rPr lang="en-US" sz="2800" dirty="0" smtClean="0"/>
              <a:t> Take </a:t>
            </a:r>
            <a:r>
              <a:rPr lang="en-US" sz="2800" dirty="0"/>
              <a:t>your time so that your letters are legible</a:t>
            </a:r>
            <a:r>
              <a:rPr lang="en-US" sz="2800" dirty="0" smtClean="0"/>
              <a:t>.</a:t>
            </a:r>
          </a:p>
          <a:p>
            <a:pPr algn="ctr"/>
            <a:r>
              <a:rPr lang="en-US" sz="2800" dirty="0" smtClean="0"/>
              <a:t>  </a:t>
            </a:r>
            <a:r>
              <a:rPr lang="en-US" sz="2800" dirty="0"/>
              <a:t>Print instead of using script.  </a:t>
            </a:r>
          </a:p>
        </p:txBody>
      </p:sp>
      <p:pic>
        <p:nvPicPr>
          <p:cNvPr id="3" name="Picture 4" descr="C:\Users\Donna Pattison\AppData\Local\Microsoft\Windows\Temporary Internet Files\Content.IE5\7675HNDN\MC900359099[1].wmf"/>
          <p:cNvPicPr>
            <a:picLocks noChangeAspect="1" noChangeArrowheads="1"/>
          </p:cNvPicPr>
          <p:nvPr/>
        </p:nvPicPr>
        <p:blipFill>
          <a:blip r:embed="rId2" cstate="print"/>
          <a:srcRect/>
          <a:stretch>
            <a:fillRect/>
          </a:stretch>
        </p:blipFill>
        <p:spPr bwMode="auto">
          <a:xfrm>
            <a:off x="6581546" y="3851540"/>
            <a:ext cx="1800454" cy="1784909"/>
          </a:xfrm>
          <a:prstGeom prst="rect">
            <a:avLst/>
          </a:prstGeom>
          <a:noFill/>
        </p:spPr>
      </p:pic>
      <p:pic>
        <p:nvPicPr>
          <p:cNvPr id="4" name="Picture 7" descr="C:\Users\Donna Pattison\AppData\Local\Microsoft\Windows\Temporary Internet Files\Content.IE5\9CCNGWL7\MC900060338[1].wmf"/>
          <p:cNvPicPr>
            <a:picLocks noChangeAspect="1" noChangeArrowheads="1"/>
          </p:cNvPicPr>
          <p:nvPr/>
        </p:nvPicPr>
        <p:blipFill>
          <a:blip r:embed="rId3" cstate="print"/>
          <a:srcRect/>
          <a:stretch>
            <a:fillRect/>
          </a:stretch>
        </p:blipFill>
        <p:spPr bwMode="auto">
          <a:xfrm>
            <a:off x="535076" y="3788229"/>
            <a:ext cx="1520647" cy="1794967"/>
          </a:xfrm>
          <a:prstGeom prst="rect">
            <a:avLst/>
          </a:prstGeom>
          <a:noFill/>
        </p:spPr>
      </p:pic>
      <p:pic>
        <p:nvPicPr>
          <p:cNvPr id="5" name="Picture 13" descr="C:\Users\Donna Pattison\AppData\Local\Microsoft\Windows\Temporary Internet Files\Content.IE5\9CCNGWL7\MP900409045[1].jpg"/>
          <p:cNvPicPr>
            <a:picLocks noChangeAspect="1" noChangeArrowheads="1"/>
          </p:cNvPicPr>
          <p:nvPr/>
        </p:nvPicPr>
        <p:blipFill>
          <a:blip r:embed="rId4" cstate="print"/>
          <a:srcRect/>
          <a:stretch>
            <a:fillRect/>
          </a:stretch>
        </p:blipFill>
        <p:spPr bwMode="auto">
          <a:xfrm>
            <a:off x="2819400" y="3367065"/>
            <a:ext cx="3299840" cy="2637294"/>
          </a:xfrm>
          <a:prstGeom prst="rect">
            <a:avLst/>
          </a:prstGeom>
          <a:noFill/>
        </p:spPr>
      </p:pic>
      <p:sp>
        <p:nvSpPr>
          <p:cNvPr id="7" name="TextBox 6"/>
          <p:cNvSpPr txBox="1"/>
          <p:nvPr/>
        </p:nvSpPr>
        <p:spPr>
          <a:xfrm>
            <a:off x="1136840" y="228600"/>
            <a:ext cx="6934200" cy="769441"/>
          </a:xfrm>
          <a:prstGeom prst="rect">
            <a:avLst/>
          </a:prstGeom>
          <a:noFill/>
        </p:spPr>
        <p:txBody>
          <a:bodyPr wrap="square" rtlCol="0">
            <a:spAutoFit/>
          </a:bodyPr>
          <a:lstStyle/>
          <a:p>
            <a:pPr algn="ctr"/>
            <a:r>
              <a:rPr lang="en-US" sz="4400" b="1" dirty="0" smtClean="0"/>
              <a:t>Write CLEARLY on the board.</a:t>
            </a:r>
            <a:endParaRPr lang="en-US" sz="44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831210"/>
            <a:ext cx="6934200" cy="3477875"/>
          </a:xfrm>
          <a:prstGeom prst="rect">
            <a:avLst/>
          </a:prstGeom>
        </p:spPr>
        <p:txBody>
          <a:bodyPr wrap="square">
            <a:spAutoFit/>
          </a:bodyPr>
          <a:lstStyle/>
          <a:p>
            <a:endParaRPr lang="en-US" sz="2000" dirty="0" smtClean="0"/>
          </a:p>
          <a:p>
            <a:pPr>
              <a:buFont typeface="Arial" pitchFamily="34" charset="0"/>
              <a:buChar char="•"/>
            </a:pPr>
            <a:r>
              <a:rPr lang="en-US" sz="2000" dirty="0" smtClean="0"/>
              <a:t>Go </a:t>
            </a:r>
            <a:r>
              <a:rPr lang="en-US" sz="2000" dirty="0"/>
              <a:t>over your </a:t>
            </a:r>
            <a:r>
              <a:rPr lang="en-US" sz="2000" dirty="0" smtClean="0"/>
              <a:t>lesson </a:t>
            </a:r>
            <a:r>
              <a:rPr lang="en-US" sz="2000" dirty="0"/>
              <a:t>at least one time before actually delivering it to be sure YOU are clear on the details.  </a:t>
            </a:r>
            <a:endParaRPr lang="en-US" sz="2000" dirty="0" smtClean="0"/>
          </a:p>
          <a:p>
            <a:endParaRPr lang="en-US" sz="2000" dirty="0" smtClean="0"/>
          </a:p>
          <a:p>
            <a:pPr>
              <a:buFont typeface="Arial" pitchFamily="34" charset="0"/>
              <a:buChar char="•"/>
            </a:pPr>
            <a:r>
              <a:rPr lang="en-US" sz="2000" dirty="0" smtClean="0"/>
              <a:t>Do the homework ahead of time.</a:t>
            </a:r>
          </a:p>
          <a:p>
            <a:endParaRPr lang="en-US" sz="2000" dirty="0" smtClean="0"/>
          </a:p>
          <a:p>
            <a:pPr>
              <a:buFont typeface="Arial" pitchFamily="34" charset="0"/>
              <a:buChar char="•"/>
            </a:pPr>
            <a:r>
              <a:rPr lang="en-US" sz="2000" dirty="0" smtClean="0"/>
              <a:t>Read </a:t>
            </a:r>
            <a:r>
              <a:rPr lang="en-US" sz="2000" dirty="0"/>
              <a:t>the </a:t>
            </a:r>
            <a:r>
              <a:rPr lang="en-US" sz="2000" dirty="0" smtClean="0"/>
              <a:t>lesson </a:t>
            </a:r>
            <a:r>
              <a:rPr lang="en-US" sz="2000" dirty="0"/>
              <a:t>ahead of time so that you can answer questions during </a:t>
            </a:r>
            <a:r>
              <a:rPr lang="en-US" sz="2000" dirty="0" smtClean="0"/>
              <a:t>class </a:t>
            </a:r>
            <a:r>
              <a:rPr lang="en-US" sz="2000" dirty="0"/>
              <a:t>and know what to expect.  </a:t>
            </a:r>
            <a:endParaRPr lang="en-US" sz="2000" dirty="0" smtClean="0"/>
          </a:p>
          <a:p>
            <a:endParaRPr lang="en-US" sz="2000" dirty="0" smtClean="0"/>
          </a:p>
          <a:p>
            <a:pPr>
              <a:buFont typeface="Arial" pitchFamily="34" charset="0"/>
              <a:buChar char="•"/>
            </a:pPr>
            <a:r>
              <a:rPr lang="en-US" sz="2000" dirty="0" smtClean="0"/>
              <a:t>Know </a:t>
            </a:r>
            <a:r>
              <a:rPr lang="en-US" sz="2000" dirty="0"/>
              <a:t>the topic in more depth than you need to teach it.  Get to class early to set up and find your </a:t>
            </a:r>
            <a:r>
              <a:rPr lang="en-US" sz="2000" dirty="0" smtClean="0"/>
              <a:t>supplies and set up the board.</a:t>
            </a:r>
            <a:endParaRPr lang="en-US" sz="2000" dirty="0"/>
          </a:p>
        </p:txBody>
      </p:sp>
      <p:pic>
        <p:nvPicPr>
          <p:cNvPr id="3" name="Picture 4" descr="C:\Users\Donna Pattison\AppData\Local\Microsoft\Windows\Temporary Internet Files\Content.IE5\9CCNGWL7\MP900442451[1].jpg"/>
          <p:cNvPicPr>
            <a:picLocks noChangeAspect="1" noChangeArrowheads="1"/>
          </p:cNvPicPr>
          <p:nvPr/>
        </p:nvPicPr>
        <p:blipFill>
          <a:blip r:embed="rId2" cstate="print"/>
          <a:srcRect/>
          <a:stretch>
            <a:fillRect/>
          </a:stretch>
        </p:blipFill>
        <p:spPr bwMode="auto">
          <a:xfrm>
            <a:off x="3584098" y="4419945"/>
            <a:ext cx="2737804" cy="1819835"/>
          </a:xfrm>
          <a:prstGeom prst="rect">
            <a:avLst/>
          </a:prstGeom>
          <a:noFill/>
        </p:spPr>
      </p:pic>
      <p:pic>
        <p:nvPicPr>
          <p:cNvPr id="4" name="Picture 7" descr="C:\Users\Donna Pattison\AppData\Local\Microsoft\Windows\Temporary Internet Files\Content.IE5\M4JJKYU9\MC900071191[1].wmf"/>
          <p:cNvPicPr>
            <a:picLocks noChangeAspect="1" noChangeArrowheads="1"/>
          </p:cNvPicPr>
          <p:nvPr/>
        </p:nvPicPr>
        <p:blipFill>
          <a:blip r:embed="rId3" cstate="print"/>
          <a:srcRect/>
          <a:stretch>
            <a:fillRect/>
          </a:stretch>
        </p:blipFill>
        <p:spPr bwMode="auto">
          <a:xfrm>
            <a:off x="609600" y="4419945"/>
            <a:ext cx="2286000" cy="1921683"/>
          </a:xfrm>
          <a:prstGeom prst="rect">
            <a:avLst/>
          </a:prstGeom>
          <a:noFill/>
        </p:spPr>
      </p:pic>
      <p:pic>
        <p:nvPicPr>
          <p:cNvPr id="5" name="Picture 10" descr="C:\Users\Donna Pattison\AppData\Local\Microsoft\Windows\Temporary Internet Files\Content.IE5\M4JJKYU9\MC900355399[1].wmf"/>
          <p:cNvPicPr>
            <a:picLocks noChangeAspect="1" noChangeArrowheads="1"/>
          </p:cNvPicPr>
          <p:nvPr/>
        </p:nvPicPr>
        <p:blipFill>
          <a:blip r:embed="rId4" cstate="print"/>
          <a:srcRect/>
          <a:stretch>
            <a:fillRect/>
          </a:stretch>
        </p:blipFill>
        <p:spPr bwMode="auto">
          <a:xfrm>
            <a:off x="6498771" y="4192194"/>
            <a:ext cx="1981200" cy="2047586"/>
          </a:xfrm>
          <a:prstGeom prst="rect">
            <a:avLst/>
          </a:prstGeom>
          <a:noFill/>
        </p:spPr>
      </p:pic>
      <p:sp>
        <p:nvSpPr>
          <p:cNvPr id="7" name="TextBox 6"/>
          <p:cNvSpPr txBox="1"/>
          <p:nvPr/>
        </p:nvSpPr>
        <p:spPr>
          <a:xfrm>
            <a:off x="1714500" y="152400"/>
            <a:ext cx="5791200" cy="769441"/>
          </a:xfrm>
          <a:prstGeom prst="rect">
            <a:avLst/>
          </a:prstGeom>
          <a:noFill/>
        </p:spPr>
        <p:txBody>
          <a:bodyPr wrap="square" rtlCol="0">
            <a:spAutoFit/>
          </a:bodyPr>
          <a:lstStyle/>
          <a:p>
            <a:pPr algn="ctr"/>
            <a:r>
              <a:rPr lang="en-US" sz="4400" b="1" dirty="0" smtClean="0"/>
              <a:t>Be prepared.</a:t>
            </a:r>
            <a:endParaRPr lang="en-US" sz="44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54000"/>
            <a:ext cx="7391400" cy="1138773"/>
          </a:xfrm>
          <a:prstGeom prst="rect">
            <a:avLst/>
          </a:prstGeom>
        </p:spPr>
        <p:txBody>
          <a:bodyPr wrap="square">
            <a:spAutoFit/>
          </a:bodyPr>
          <a:lstStyle/>
          <a:p>
            <a:pPr algn="ctr"/>
            <a:r>
              <a:rPr lang="en-US" sz="4400" b="1" dirty="0" smtClean="0"/>
              <a:t>Treat </a:t>
            </a:r>
            <a:r>
              <a:rPr lang="en-US" sz="4400" b="1" dirty="0"/>
              <a:t>students respectfully.  </a:t>
            </a:r>
            <a:endParaRPr lang="en-US" sz="4400" b="1" dirty="0" smtClean="0"/>
          </a:p>
          <a:p>
            <a:pPr algn="ctr"/>
            <a:r>
              <a:rPr lang="en-US" sz="2400" b="1" dirty="0" smtClean="0"/>
              <a:t>  </a:t>
            </a:r>
            <a:endParaRPr lang="en-US" sz="2400" b="1" dirty="0"/>
          </a:p>
        </p:txBody>
      </p:sp>
      <p:pic>
        <p:nvPicPr>
          <p:cNvPr id="3" name="Picture 1" descr="C:\Users\Donna Pattison\AppData\Local\Microsoft\Windows\Temporary Internet Files\Content.IE5\7675HNDN\MC900097935[1].wmf"/>
          <p:cNvPicPr>
            <a:picLocks noChangeAspect="1" noChangeArrowheads="1"/>
          </p:cNvPicPr>
          <p:nvPr/>
        </p:nvPicPr>
        <p:blipFill>
          <a:blip r:embed="rId2" cstate="print"/>
          <a:srcRect/>
          <a:stretch>
            <a:fillRect/>
          </a:stretch>
        </p:blipFill>
        <p:spPr bwMode="auto">
          <a:xfrm>
            <a:off x="3610706" y="3988235"/>
            <a:ext cx="1312988" cy="2226420"/>
          </a:xfrm>
          <a:prstGeom prst="rect">
            <a:avLst/>
          </a:prstGeom>
          <a:noFill/>
        </p:spPr>
      </p:pic>
      <p:pic>
        <p:nvPicPr>
          <p:cNvPr id="4" name="Picture 2" descr="C:\Users\Donna Pattison\AppData\Local\Microsoft\Windows\Temporary Internet Files\Content.IE5\M4JJKYU9\MC900071396[1].wmf"/>
          <p:cNvPicPr>
            <a:picLocks noChangeAspect="1" noChangeArrowheads="1"/>
          </p:cNvPicPr>
          <p:nvPr/>
        </p:nvPicPr>
        <p:blipFill>
          <a:blip r:embed="rId3" cstate="print"/>
          <a:srcRect/>
          <a:stretch>
            <a:fillRect/>
          </a:stretch>
        </p:blipFill>
        <p:spPr bwMode="auto">
          <a:xfrm>
            <a:off x="762000" y="4081522"/>
            <a:ext cx="2057400" cy="2133133"/>
          </a:xfrm>
          <a:prstGeom prst="rect">
            <a:avLst/>
          </a:prstGeom>
          <a:noFill/>
        </p:spPr>
      </p:pic>
      <p:pic>
        <p:nvPicPr>
          <p:cNvPr id="5" name="Picture 11" descr="C:\Users\Donna Pattison\AppData\Local\Microsoft\Windows\Temporary Internet Files\Content.IE5\I89KVYXR\MC900060137[1].wmf"/>
          <p:cNvPicPr>
            <a:picLocks noChangeAspect="1" noChangeArrowheads="1"/>
          </p:cNvPicPr>
          <p:nvPr/>
        </p:nvPicPr>
        <p:blipFill>
          <a:blip r:embed="rId4" cstate="print"/>
          <a:srcRect/>
          <a:stretch>
            <a:fillRect/>
          </a:stretch>
        </p:blipFill>
        <p:spPr bwMode="auto">
          <a:xfrm>
            <a:off x="5791200" y="3886200"/>
            <a:ext cx="1828800" cy="2192160"/>
          </a:xfrm>
          <a:prstGeom prst="rect">
            <a:avLst/>
          </a:prstGeom>
          <a:noFill/>
        </p:spPr>
      </p:pic>
      <p:sp>
        <p:nvSpPr>
          <p:cNvPr id="7" name="TextBox 6"/>
          <p:cNvSpPr txBox="1"/>
          <p:nvPr/>
        </p:nvSpPr>
        <p:spPr>
          <a:xfrm>
            <a:off x="914400" y="1219200"/>
            <a:ext cx="6705600" cy="2862322"/>
          </a:xfrm>
          <a:prstGeom prst="rect">
            <a:avLst/>
          </a:prstGeom>
          <a:noFill/>
        </p:spPr>
        <p:txBody>
          <a:bodyPr wrap="square" rtlCol="0">
            <a:spAutoFit/>
          </a:bodyPr>
          <a:lstStyle/>
          <a:p>
            <a:pPr>
              <a:buFont typeface="Arial" pitchFamily="34" charset="0"/>
              <a:buChar char="•"/>
            </a:pPr>
            <a:r>
              <a:rPr lang="en-US" dirty="0" smtClean="0"/>
              <a:t>Listen to your students.</a:t>
            </a:r>
          </a:p>
          <a:p>
            <a:endParaRPr lang="en-US" dirty="0" smtClean="0"/>
          </a:p>
          <a:p>
            <a:pPr>
              <a:buFont typeface="Arial" pitchFamily="34" charset="0"/>
              <a:buChar char="•"/>
            </a:pPr>
            <a:r>
              <a:rPr lang="en-US" dirty="0" smtClean="0"/>
              <a:t>No rude, snide remarks. No question is a dumb question.</a:t>
            </a:r>
          </a:p>
          <a:p>
            <a:endParaRPr lang="en-US" dirty="0" smtClean="0"/>
          </a:p>
          <a:p>
            <a:pPr>
              <a:buFont typeface="Arial" pitchFamily="34" charset="0"/>
              <a:buChar char="•"/>
            </a:pPr>
            <a:r>
              <a:rPr lang="en-US" dirty="0" smtClean="0"/>
              <a:t>Use your tone of voice carefully.  It conveys a message just as the</a:t>
            </a:r>
          </a:p>
          <a:p>
            <a:r>
              <a:rPr lang="en-US" dirty="0" smtClean="0"/>
              <a:t>  words themselves do.  </a:t>
            </a:r>
            <a:endParaRPr lang="en-US" dirty="0" smtClean="0"/>
          </a:p>
          <a:p>
            <a:endParaRPr lang="en-US" dirty="0" smtClean="0"/>
          </a:p>
          <a:p>
            <a:pPr>
              <a:buFont typeface="Arial" pitchFamily="34" charset="0"/>
              <a:buChar char="•"/>
            </a:pPr>
            <a:r>
              <a:rPr lang="en-US" dirty="0" smtClean="0"/>
              <a:t>Be sure to remain firm in upholding grading standards and departmental policies.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700" y="1615440"/>
            <a:ext cx="7696200" cy="2585323"/>
          </a:xfrm>
          <a:prstGeom prst="rect">
            <a:avLst/>
          </a:prstGeom>
        </p:spPr>
        <p:txBody>
          <a:bodyPr wrap="square">
            <a:spAutoFit/>
          </a:bodyPr>
          <a:lstStyle/>
          <a:p>
            <a:pPr algn="ctr"/>
            <a:endParaRPr lang="en-US" dirty="0"/>
          </a:p>
          <a:p>
            <a:pPr>
              <a:buFont typeface="Arial" pitchFamily="34" charset="0"/>
              <a:buChar char="•"/>
            </a:pPr>
            <a:r>
              <a:rPr lang="en-US" dirty="0" smtClean="0"/>
              <a:t> Student </a:t>
            </a:r>
            <a:r>
              <a:rPr lang="en-US" dirty="0"/>
              <a:t>should not be talking while you are introducing material or </a:t>
            </a:r>
            <a:r>
              <a:rPr lang="en-US" dirty="0" smtClean="0"/>
              <a:t>giving</a:t>
            </a:r>
          </a:p>
          <a:p>
            <a:r>
              <a:rPr lang="en-US" dirty="0" smtClean="0"/>
              <a:t>   </a:t>
            </a:r>
            <a:r>
              <a:rPr lang="en-US" dirty="0"/>
              <a:t>instructions to the class as a whole.  Don’t tolerate it.  </a:t>
            </a:r>
            <a:endParaRPr lang="en-US" dirty="0" smtClean="0"/>
          </a:p>
          <a:p>
            <a:pPr lvl="1">
              <a:buFont typeface="Arial" pitchFamily="34" charset="0"/>
              <a:buChar char="•"/>
            </a:pPr>
            <a:r>
              <a:rPr lang="en-US" dirty="0" smtClean="0"/>
              <a:t>You </a:t>
            </a:r>
            <a:r>
              <a:rPr lang="en-US" dirty="0"/>
              <a:t>can stop and wait for them to get quiet. </a:t>
            </a:r>
            <a:r>
              <a:rPr lang="en-US" dirty="0" smtClean="0"/>
              <a:t>Verbalize your intention.</a:t>
            </a:r>
          </a:p>
          <a:p>
            <a:pPr lvl="1">
              <a:buFont typeface="Arial" pitchFamily="34" charset="0"/>
              <a:buChar char="•"/>
            </a:pPr>
            <a:r>
              <a:rPr lang="en-US" dirty="0" smtClean="0"/>
              <a:t>You </a:t>
            </a:r>
            <a:r>
              <a:rPr lang="en-US" dirty="0"/>
              <a:t>can directly correct students if they fail to quiet down on their own.  </a:t>
            </a:r>
            <a:endParaRPr lang="en-US" dirty="0" smtClean="0"/>
          </a:p>
          <a:p>
            <a:pPr>
              <a:buFont typeface="Arial" pitchFamily="34" charset="0"/>
              <a:buChar char="•"/>
            </a:pPr>
            <a:endParaRPr lang="en-US" dirty="0"/>
          </a:p>
          <a:p>
            <a:pPr>
              <a:buFont typeface="Arial" pitchFamily="34" charset="0"/>
              <a:buChar char="•"/>
            </a:pPr>
            <a:r>
              <a:rPr lang="en-US" dirty="0" smtClean="0"/>
              <a:t> Begin </a:t>
            </a:r>
            <a:r>
              <a:rPr lang="en-US" dirty="0"/>
              <a:t>with, “We are ready to start” so students know </a:t>
            </a:r>
            <a:r>
              <a:rPr lang="en-US" dirty="0" smtClean="0"/>
              <a:t>it is </a:t>
            </a:r>
            <a:r>
              <a:rPr lang="en-US" dirty="0"/>
              <a:t>time to settle down</a:t>
            </a:r>
            <a:r>
              <a:rPr lang="en-US" dirty="0" smtClean="0"/>
              <a:t>.</a:t>
            </a:r>
          </a:p>
          <a:p>
            <a:endParaRPr lang="en-US" dirty="0" smtClean="0"/>
          </a:p>
          <a:p>
            <a:pPr>
              <a:buFont typeface="Arial" pitchFamily="34" charset="0"/>
              <a:buChar char="•"/>
            </a:pPr>
            <a:r>
              <a:rPr lang="en-US" dirty="0" smtClean="0"/>
              <a:t> Students </a:t>
            </a:r>
            <a:r>
              <a:rPr lang="en-US" dirty="0"/>
              <a:t>should not be roaming the classroom while you are </a:t>
            </a:r>
            <a:r>
              <a:rPr lang="en-US" dirty="0" smtClean="0"/>
              <a:t>speaking.</a:t>
            </a:r>
            <a:endParaRPr lang="en-US" dirty="0"/>
          </a:p>
        </p:txBody>
      </p:sp>
      <p:grpSp>
        <p:nvGrpSpPr>
          <p:cNvPr id="5" name="Group 4"/>
          <p:cNvGrpSpPr/>
          <p:nvPr/>
        </p:nvGrpSpPr>
        <p:grpSpPr>
          <a:xfrm>
            <a:off x="4114800" y="4572000"/>
            <a:ext cx="3276600" cy="2286000"/>
            <a:chOff x="4114800" y="4572000"/>
            <a:chExt cx="3276600" cy="2286000"/>
          </a:xfrm>
        </p:grpSpPr>
        <p:pic>
          <p:nvPicPr>
            <p:cNvPr id="2052" name="Picture 4" descr="C:\Users\Donna Pattison\AppData\Local\Microsoft\Windows\Temporary Internet Files\Content.IE5\1AV8RPG3\MC900233582[1].wmf"/>
            <p:cNvPicPr>
              <a:picLocks noChangeAspect="1" noChangeArrowheads="1"/>
            </p:cNvPicPr>
            <p:nvPr/>
          </p:nvPicPr>
          <p:blipFill>
            <a:blip r:embed="rId2" cstate="print"/>
            <a:srcRect/>
            <a:stretch>
              <a:fillRect/>
            </a:stretch>
          </p:blipFill>
          <p:spPr bwMode="auto">
            <a:xfrm flipH="1">
              <a:off x="4114800" y="4765180"/>
              <a:ext cx="1752600" cy="2092820"/>
            </a:xfrm>
            <a:prstGeom prst="rect">
              <a:avLst/>
            </a:prstGeom>
            <a:noFill/>
          </p:spPr>
        </p:pic>
        <p:grpSp>
          <p:nvGrpSpPr>
            <p:cNvPr id="4" name="Group 3"/>
            <p:cNvGrpSpPr/>
            <p:nvPr/>
          </p:nvGrpSpPr>
          <p:grpSpPr>
            <a:xfrm>
              <a:off x="5334000" y="4572000"/>
              <a:ext cx="2057400" cy="533400"/>
              <a:chOff x="5334000" y="4572000"/>
              <a:chExt cx="2057400" cy="533400"/>
            </a:xfrm>
          </p:grpSpPr>
          <p:sp>
            <p:nvSpPr>
              <p:cNvPr id="8" name="Oval Callout 7"/>
              <p:cNvSpPr/>
              <p:nvPr/>
            </p:nvSpPr>
            <p:spPr>
              <a:xfrm>
                <a:off x="5334000" y="4572000"/>
                <a:ext cx="1371600" cy="533400"/>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38800" y="4648200"/>
                <a:ext cx="1752600" cy="369332"/>
              </a:xfrm>
              <a:prstGeom prst="rect">
                <a:avLst/>
              </a:prstGeom>
              <a:noFill/>
            </p:spPr>
            <p:txBody>
              <a:bodyPr wrap="square" rtlCol="0">
                <a:spAutoFit/>
              </a:bodyPr>
              <a:lstStyle/>
              <a:p>
                <a:r>
                  <a:rPr lang="en-US" dirty="0" smtClean="0"/>
                  <a:t>I’ll wait.</a:t>
                </a:r>
                <a:endParaRPr lang="en-US" dirty="0"/>
              </a:p>
            </p:txBody>
          </p:sp>
        </p:grpSp>
      </p:grpSp>
      <p:sp>
        <p:nvSpPr>
          <p:cNvPr id="11" name="TextBox 10"/>
          <p:cNvSpPr txBox="1"/>
          <p:nvPr/>
        </p:nvSpPr>
        <p:spPr>
          <a:xfrm>
            <a:off x="609600" y="152400"/>
            <a:ext cx="7772400" cy="1723549"/>
          </a:xfrm>
          <a:prstGeom prst="rect">
            <a:avLst/>
          </a:prstGeom>
          <a:noFill/>
        </p:spPr>
        <p:txBody>
          <a:bodyPr wrap="square" rtlCol="0">
            <a:spAutoFit/>
          </a:bodyPr>
          <a:lstStyle/>
          <a:p>
            <a:pPr algn="ctr"/>
            <a:r>
              <a:rPr lang="en-US" sz="4400" b="1" dirty="0" smtClean="0"/>
              <a:t>Expect to be treated respectfully by your students.  </a:t>
            </a:r>
          </a:p>
          <a:p>
            <a:pPr algn="ctr"/>
            <a:endParaRPr lang="en-US"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447800"/>
            <a:ext cx="7620000" cy="1846659"/>
          </a:xfrm>
          <a:prstGeom prst="rect">
            <a:avLst/>
          </a:prstGeom>
        </p:spPr>
        <p:txBody>
          <a:bodyPr wrap="square">
            <a:spAutoFit/>
          </a:bodyPr>
          <a:lstStyle/>
          <a:p>
            <a:pPr algn="ctr"/>
            <a:endParaRPr lang="en-US" sz="2400" dirty="0" smtClean="0"/>
          </a:p>
          <a:p>
            <a:r>
              <a:rPr lang="en-US" dirty="0" smtClean="0"/>
              <a:t> 1)  If </a:t>
            </a:r>
            <a:r>
              <a:rPr lang="en-US" dirty="0"/>
              <a:t>you behave as though you don’t want to be there, your students will </a:t>
            </a:r>
            <a:r>
              <a:rPr lang="en-US" dirty="0" smtClean="0"/>
              <a:t>be</a:t>
            </a:r>
          </a:p>
          <a:p>
            <a:r>
              <a:rPr lang="en-US" dirty="0" smtClean="0"/>
              <a:t>      </a:t>
            </a:r>
            <a:r>
              <a:rPr lang="en-US" dirty="0"/>
              <a:t>uncooperative and unpleasant in </a:t>
            </a:r>
            <a:r>
              <a:rPr lang="en-US" dirty="0" smtClean="0"/>
              <a:t>return.</a:t>
            </a:r>
          </a:p>
          <a:p>
            <a:endParaRPr lang="en-US" dirty="0" smtClean="0"/>
          </a:p>
          <a:p>
            <a:pPr marL="342900" indent="-342900">
              <a:buAutoNum type="arabicParenR" startAt="2"/>
            </a:pPr>
            <a:r>
              <a:rPr lang="en-US" dirty="0" smtClean="0"/>
              <a:t>Share how you use the lab techniques or material being covered in your </a:t>
            </a:r>
          </a:p>
          <a:p>
            <a:pPr marL="342900" indent="-342900"/>
            <a:r>
              <a:rPr lang="en-US" dirty="0" smtClean="0"/>
              <a:t>      student research or in other classes.  </a:t>
            </a:r>
            <a:endParaRPr lang="en-US" dirty="0"/>
          </a:p>
        </p:txBody>
      </p:sp>
      <p:pic>
        <p:nvPicPr>
          <p:cNvPr id="3" name="Picture 2" descr="C:\Users\Donna Pattison\AppData\Local\Microsoft\Windows\Temporary Internet Files\Content.IE5\9CCNGWL7\MC900389200[1].wmf"/>
          <p:cNvPicPr>
            <a:picLocks noChangeAspect="1" noChangeArrowheads="1"/>
          </p:cNvPicPr>
          <p:nvPr/>
        </p:nvPicPr>
        <p:blipFill>
          <a:blip r:embed="rId2" cstate="print"/>
          <a:srcRect/>
          <a:stretch>
            <a:fillRect/>
          </a:stretch>
        </p:blipFill>
        <p:spPr bwMode="auto">
          <a:xfrm>
            <a:off x="2514600" y="3886200"/>
            <a:ext cx="2895600" cy="2431675"/>
          </a:xfrm>
          <a:prstGeom prst="rect">
            <a:avLst/>
          </a:prstGeom>
          <a:noFill/>
        </p:spPr>
      </p:pic>
      <p:sp>
        <p:nvSpPr>
          <p:cNvPr id="5" name="TextBox 4"/>
          <p:cNvSpPr txBox="1"/>
          <p:nvPr/>
        </p:nvSpPr>
        <p:spPr>
          <a:xfrm>
            <a:off x="1828800" y="304801"/>
            <a:ext cx="5943600" cy="1446550"/>
          </a:xfrm>
          <a:prstGeom prst="rect">
            <a:avLst/>
          </a:prstGeom>
          <a:noFill/>
        </p:spPr>
        <p:txBody>
          <a:bodyPr wrap="square" rtlCol="0">
            <a:spAutoFit/>
          </a:bodyPr>
          <a:lstStyle/>
          <a:p>
            <a:pPr algn="ctr"/>
            <a:r>
              <a:rPr lang="en-US" sz="4400" b="1" dirty="0" smtClean="0"/>
              <a:t>Show some enthusiasm.</a:t>
            </a:r>
          </a:p>
          <a:p>
            <a:pPr algn="ctr"/>
            <a:endParaRPr lang="en-US" sz="4400" b="1" dirty="0"/>
          </a:p>
        </p:txBody>
      </p:sp>
      <p:sp>
        <p:nvSpPr>
          <p:cNvPr id="6" name="TextBox 5"/>
          <p:cNvSpPr txBox="1"/>
          <p:nvPr/>
        </p:nvSpPr>
        <p:spPr>
          <a:xfrm>
            <a:off x="5410200" y="5715000"/>
            <a:ext cx="3352800" cy="369332"/>
          </a:xfrm>
          <a:prstGeom prst="rect">
            <a:avLst/>
          </a:prstGeom>
          <a:noFill/>
        </p:spPr>
        <p:txBody>
          <a:bodyPr wrap="square" rtlCol="0">
            <a:spAutoFit/>
          </a:bodyPr>
          <a:lstStyle/>
          <a:p>
            <a:r>
              <a:rPr lang="en-US" b="1" dirty="0" smtClean="0"/>
              <a:t>Enthusiasm. It’s contagious.  </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 y="1156901"/>
            <a:ext cx="806133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b="1" dirty="0" smtClean="0">
              <a:latin typeface="Calibri" panose="020F0502020204030204" pitchFamily="34" charset="0"/>
              <a:ea typeface="Times New Roman" pitchFamily="18" charset="0"/>
              <a:cs typeface="Arial" pitchFamily="34" charset="0"/>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 Ask questions to engage students and monitor understanding.</a:t>
            </a:r>
            <a:endParaRPr lang="en-US" dirty="0" smtClean="0">
              <a:latin typeface="Calibri" panose="020F0502020204030204" pitchFamily="34" charset="0"/>
              <a:cs typeface="Arial" pitchFamily="34" charset="0"/>
            </a:endParaRPr>
          </a:p>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endParaRPr>
          </a:p>
          <a:p>
            <a:pPr marL="285750" marR="0" lvl="0" indent="-2857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Encourage students to ask questions.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dirty="0">
              <a:latin typeface="Calibri" panose="020F0502020204030204"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Find answers if necessary. You are not expected nor are you required to know everything about the subject you teach.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dirty="0" smtClean="0">
              <a:latin typeface="Calibri" panose="020F0502020204030204"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When in doubt, defer the question with “That’s a good question.  I’m not sure what the answer is.  I’ll find out for the next class period.”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dirty="0" smtClean="0">
                <a:latin typeface="Calibri" panose="020F0502020204030204" pitchFamily="34" charset="0"/>
                <a:cs typeface="Arial" pitchFamily="34" charset="0"/>
              </a:rPr>
              <a:t>Ask more questions than you answer.</a:t>
            </a:r>
            <a:endParaRPr kumimoji="0" lang="en-US"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pic>
        <p:nvPicPr>
          <p:cNvPr id="3" name="Picture 9" descr="C:\Users\Donna Pattison\AppData\Local\Microsoft\Windows\Temporary Internet Files\Content.IE5\9CCNGWL7\MP900422591[1].jpg"/>
          <p:cNvPicPr>
            <a:picLocks noChangeAspect="1" noChangeArrowheads="1"/>
          </p:cNvPicPr>
          <p:nvPr/>
        </p:nvPicPr>
        <p:blipFill>
          <a:blip r:embed="rId2" cstate="print"/>
          <a:srcRect/>
          <a:stretch>
            <a:fillRect/>
          </a:stretch>
        </p:blipFill>
        <p:spPr bwMode="auto">
          <a:xfrm>
            <a:off x="3581399" y="4711721"/>
            <a:ext cx="2352235" cy="1567543"/>
          </a:xfrm>
          <a:prstGeom prst="rect">
            <a:avLst/>
          </a:prstGeom>
          <a:noFill/>
        </p:spPr>
      </p:pic>
      <p:pic>
        <p:nvPicPr>
          <p:cNvPr id="4" name="Picture 3" descr="C:\Users\Donna Pattison\AppData\Local\Microsoft\Windows\Temporary Internet Files\Content.IE5\M4JJKYU9\MM900172629[1].gif"/>
          <p:cNvPicPr>
            <a:picLocks noChangeAspect="1" noChangeArrowheads="1" noCrop="1"/>
          </p:cNvPicPr>
          <p:nvPr/>
        </p:nvPicPr>
        <p:blipFill>
          <a:blip r:embed="rId3" cstate="print"/>
          <a:srcRect/>
          <a:stretch>
            <a:fillRect/>
          </a:stretch>
        </p:blipFill>
        <p:spPr bwMode="auto">
          <a:xfrm>
            <a:off x="990600" y="4711721"/>
            <a:ext cx="1371600" cy="1567543"/>
          </a:xfrm>
          <a:prstGeom prst="rect">
            <a:avLst/>
          </a:prstGeom>
          <a:noFill/>
        </p:spPr>
      </p:pic>
      <p:pic>
        <p:nvPicPr>
          <p:cNvPr id="5" name="Picture 4" descr="C:\Users\Donna Pattison\AppData\Local\Microsoft\Windows\Temporary Internet Files\Content.IE5\9CCNGWL7\MC900156053[1].wmf"/>
          <p:cNvPicPr>
            <a:picLocks noChangeAspect="1" noChangeArrowheads="1"/>
          </p:cNvPicPr>
          <p:nvPr/>
        </p:nvPicPr>
        <p:blipFill>
          <a:blip r:embed="rId4" cstate="print"/>
          <a:srcRect/>
          <a:stretch>
            <a:fillRect/>
          </a:stretch>
        </p:blipFill>
        <p:spPr bwMode="auto">
          <a:xfrm>
            <a:off x="6781800" y="4343400"/>
            <a:ext cx="1522476" cy="1739189"/>
          </a:xfrm>
          <a:prstGeom prst="rect">
            <a:avLst/>
          </a:prstGeom>
          <a:noFill/>
        </p:spPr>
      </p:pic>
      <p:sp>
        <p:nvSpPr>
          <p:cNvPr id="7" name="TextBox 6"/>
          <p:cNvSpPr txBox="1"/>
          <p:nvPr/>
        </p:nvSpPr>
        <p:spPr>
          <a:xfrm>
            <a:off x="563565" y="111760"/>
            <a:ext cx="7848600" cy="1200329"/>
          </a:xfrm>
          <a:prstGeom prst="rect">
            <a:avLst/>
          </a:prstGeom>
          <a:noFill/>
        </p:spPr>
        <p:txBody>
          <a:bodyPr wrap="square" rtlCol="0">
            <a:spAutoFit/>
          </a:bodyPr>
          <a:lstStyle/>
          <a:p>
            <a:pPr algn="ctr"/>
            <a:r>
              <a:rPr lang="en-US" sz="3600" b="1" dirty="0" smtClean="0">
                <a:latin typeface="Calibri" panose="020F0502020204030204" pitchFamily="34" charset="0"/>
                <a:ea typeface="Times New Roman" pitchFamily="18" charset="0"/>
                <a:cs typeface="Arial" pitchFamily="34" charset="0"/>
              </a:rPr>
              <a:t>Ask questions and encourage </a:t>
            </a:r>
            <a:endParaRPr lang="en-US" sz="3600" b="1" dirty="0" smtClean="0">
              <a:latin typeface="Calibri" panose="020F0502020204030204" pitchFamily="34" charset="0"/>
              <a:ea typeface="Times New Roman" pitchFamily="18" charset="0"/>
              <a:cs typeface="Arial" pitchFamily="34" charset="0"/>
            </a:endParaRPr>
          </a:p>
          <a:p>
            <a:pPr algn="ctr"/>
            <a:r>
              <a:rPr lang="en-US" sz="3600" b="1" dirty="0" smtClean="0">
                <a:latin typeface="Calibri" panose="020F0502020204030204" pitchFamily="34" charset="0"/>
                <a:ea typeface="Times New Roman" pitchFamily="18" charset="0"/>
                <a:cs typeface="Arial" pitchFamily="34" charset="0"/>
              </a:rPr>
              <a:t>question </a:t>
            </a:r>
            <a:r>
              <a:rPr lang="en-US" sz="3600" b="1" dirty="0" smtClean="0">
                <a:latin typeface="Calibri" panose="020F0502020204030204" pitchFamily="34" charset="0"/>
                <a:ea typeface="Times New Roman" pitchFamily="18" charset="0"/>
                <a:cs typeface="Arial" pitchFamily="34" charset="0"/>
              </a:rPr>
              <a:t>asking.</a:t>
            </a:r>
            <a:endParaRPr lang="en-US" sz="36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14500" y="1447800"/>
            <a:ext cx="5715000" cy="1938992"/>
          </a:xfrm>
          <a:prstGeom prst="rect">
            <a:avLst/>
          </a:prstGeom>
          <a:noFill/>
        </p:spPr>
        <p:txBody>
          <a:bodyPr wrap="square" rtlCol="0">
            <a:spAutoFit/>
          </a:bodyPr>
          <a:lstStyle/>
          <a:p>
            <a:endParaRPr lang="en-US" sz="2400" dirty="0" smtClean="0"/>
          </a:p>
          <a:p>
            <a:pPr marL="342900" indent="-342900">
              <a:buAutoNum type="arabicParenR"/>
            </a:pPr>
            <a:r>
              <a:rPr lang="en-US" sz="2400" dirty="0" smtClean="0"/>
              <a:t>Last week we did X.</a:t>
            </a:r>
          </a:p>
          <a:p>
            <a:pPr marL="342900" indent="-342900">
              <a:buAutoNum type="arabicParenR"/>
            </a:pPr>
            <a:endParaRPr lang="en-US" sz="2400" dirty="0" smtClean="0"/>
          </a:p>
          <a:p>
            <a:pPr marL="342900" indent="-342900">
              <a:buAutoNum type="arabicParenR"/>
            </a:pPr>
            <a:r>
              <a:rPr lang="en-US" sz="2400" dirty="0" smtClean="0"/>
              <a:t>Today we are going to do Y.</a:t>
            </a:r>
          </a:p>
          <a:p>
            <a:pPr marL="342900" indent="-342900"/>
            <a:endParaRPr lang="en-US" sz="2400" dirty="0" smtClean="0"/>
          </a:p>
        </p:txBody>
      </p:sp>
      <p:sp>
        <p:nvSpPr>
          <p:cNvPr id="4" name="TextBox 3"/>
          <p:cNvSpPr txBox="1"/>
          <p:nvPr/>
        </p:nvSpPr>
        <p:spPr>
          <a:xfrm>
            <a:off x="0" y="228600"/>
            <a:ext cx="9144000" cy="1754326"/>
          </a:xfrm>
          <a:prstGeom prst="rect">
            <a:avLst/>
          </a:prstGeom>
          <a:noFill/>
        </p:spPr>
        <p:txBody>
          <a:bodyPr wrap="square" rtlCol="0">
            <a:spAutoFit/>
          </a:bodyPr>
          <a:lstStyle/>
          <a:p>
            <a:pPr algn="ctr"/>
            <a:r>
              <a:rPr lang="en-US" sz="3600" b="1" dirty="0" smtClean="0"/>
              <a:t>Establish the class flow</a:t>
            </a:r>
          </a:p>
          <a:p>
            <a:pPr algn="ctr"/>
            <a:r>
              <a:rPr lang="en-US" sz="3600" b="1" dirty="0" smtClean="0"/>
              <a:t> (set the compass)</a:t>
            </a:r>
          </a:p>
          <a:p>
            <a:endParaRPr lang="en-US" sz="3600" b="1" dirty="0"/>
          </a:p>
        </p:txBody>
      </p:sp>
      <p:pic>
        <p:nvPicPr>
          <p:cNvPr id="3081" name="Picture 9" descr="C:\Users\Donna Pattison\AppData\Local\Microsoft\Windows\Temporary Internet Files\Content.IE5\DCF4DU8D\MC900198714[1].wmf"/>
          <p:cNvPicPr>
            <a:picLocks noChangeAspect="1" noChangeArrowheads="1"/>
          </p:cNvPicPr>
          <p:nvPr/>
        </p:nvPicPr>
        <p:blipFill>
          <a:blip r:embed="rId2" cstate="print"/>
          <a:srcRect/>
          <a:stretch>
            <a:fillRect/>
          </a:stretch>
        </p:blipFill>
        <p:spPr bwMode="auto">
          <a:xfrm>
            <a:off x="5486400" y="3888115"/>
            <a:ext cx="2462543" cy="1951022"/>
          </a:xfrm>
          <a:prstGeom prst="rect">
            <a:avLst/>
          </a:prstGeom>
          <a:noFill/>
        </p:spPr>
      </p:pic>
      <p:pic>
        <p:nvPicPr>
          <p:cNvPr id="3085" name="Picture 13" descr="C:\Users\Donna Pattison\AppData\Local\Microsoft\Windows\Temporary Internet Files\Content.IE5\DCF4DU8D\MC900295868[1].wmf"/>
          <p:cNvPicPr>
            <a:picLocks noChangeAspect="1" noChangeArrowheads="1"/>
          </p:cNvPicPr>
          <p:nvPr/>
        </p:nvPicPr>
        <p:blipFill>
          <a:blip r:embed="rId3" cstate="print"/>
          <a:srcRect/>
          <a:stretch>
            <a:fillRect/>
          </a:stretch>
        </p:blipFill>
        <p:spPr bwMode="auto">
          <a:xfrm>
            <a:off x="609600" y="3589417"/>
            <a:ext cx="3190347" cy="2323723"/>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09600" y="1371600"/>
            <a:ext cx="7772400" cy="45720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120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One better understands science by doing science.</a:t>
            </a:r>
          </a:p>
          <a:p>
            <a:pPr marL="342900" marR="0" lvl="0" indent="-342900" algn="l" defTabSz="914400" rtl="0" eaLnBrk="1" fontAlgn="auto" latinLnBrk="0" hangingPunct="1">
              <a:lnSpc>
                <a:spcPct val="100000"/>
              </a:lnSpc>
              <a:spcBef>
                <a:spcPct val="20000"/>
              </a:spcBef>
              <a:spcAft>
                <a:spcPts val="600"/>
              </a:spcAft>
              <a:buClrTx/>
              <a:buSzTx/>
              <a:buFont typeface="Arial" pitchFamily="34" charset="0"/>
              <a:buChar char="•"/>
              <a:tabLst/>
              <a:defRPr/>
            </a:pPr>
            <a:r>
              <a:rPr kumimoji="0" lang="en-US" sz="2800" b="0" i="0" u="none" strike="noStrike" kern="1200" cap="none" spc="0" normalizeH="0" baseline="0" noProof="0" dirty="0" smtClean="0">
                <a:ln>
                  <a:noFill/>
                </a:ln>
                <a:effectLst/>
                <a:uLnTx/>
                <a:uFillTx/>
                <a:latin typeface="+mn-lt"/>
                <a:ea typeface="+mn-ea"/>
                <a:cs typeface="+mn-cs"/>
              </a:rPr>
              <a:t>Students will wonder:  </a:t>
            </a:r>
          </a:p>
          <a:p>
            <a:pPr marL="742950" marR="0" lvl="1" indent="-285750" algn="l" defTabSz="914400" rtl="0" eaLnBrk="1" fontAlgn="auto" latinLnBrk="0" hangingPunct="1">
              <a:lnSpc>
                <a:spcPct val="100000"/>
              </a:lnSpc>
              <a:spcBef>
                <a:spcPct val="20000"/>
              </a:spcBef>
              <a:spcAft>
                <a:spcPts val="600"/>
              </a:spcAft>
              <a:buClrTx/>
              <a:buSzTx/>
              <a:buFont typeface="Wingdings" pitchFamily="2" charset="2"/>
              <a:buChar char="Ø"/>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“Why am I doing this activity?”</a:t>
            </a:r>
          </a:p>
          <a:p>
            <a:pPr marL="742950" marR="0" lvl="1" indent="-285750" algn="l" defTabSz="914400" rtl="0" eaLnBrk="1" fontAlgn="auto" latinLnBrk="0" hangingPunct="1">
              <a:lnSpc>
                <a:spcPct val="100000"/>
              </a:lnSpc>
              <a:spcBef>
                <a:spcPct val="20000"/>
              </a:spcBef>
              <a:spcAft>
                <a:spcPts val="600"/>
              </a:spcAft>
              <a:buClrTx/>
              <a:buSzTx/>
              <a:buFont typeface="Wingdings" pitchFamily="2" charset="2"/>
              <a:buChar char="Ø"/>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“How does it fit with what I am learning in the lecture course?”</a:t>
            </a:r>
          </a:p>
          <a:p>
            <a:pPr marL="742950" marR="0" lvl="1" indent="-285750" algn="l" defTabSz="914400" rtl="0" eaLnBrk="1" fontAlgn="auto" latinLnBrk="0" hangingPunct="1">
              <a:lnSpc>
                <a:spcPct val="100000"/>
              </a:lnSpc>
              <a:spcBef>
                <a:spcPct val="20000"/>
              </a:spcBef>
              <a:spcAft>
                <a:spcPts val="1200"/>
              </a:spcAft>
              <a:buClrTx/>
              <a:buSzTx/>
              <a:buFont typeface="Wingdings" pitchFamily="2" charset="2"/>
              <a:buChar char="Ø"/>
              <a:tabLst/>
              <a:defRPr/>
            </a:pPr>
            <a:r>
              <a:rPr kumimoji="0" lang="en-US" sz="2800" b="0" i="0" u="none" strike="noStrike" kern="1200" cap="none" spc="0" normalizeH="0" baseline="0" noProof="0" dirty="0" smtClean="0">
                <a:ln>
                  <a:noFill/>
                </a:ln>
                <a:solidFill>
                  <a:srgbClr val="FF0000"/>
                </a:solidFill>
                <a:effectLst/>
                <a:uLnTx/>
                <a:uFillTx/>
                <a:latin typeface="+mn-lt"/>
                <a:ea typeface="+mn-ea"/>
                <a:cs typeface="+mn-cs"/>
              </a:rPr>
              <a:t>“How does it apply to the real world?”</a:t>
            </a:r>
          </a:p>
        </p:txBody>
      </p:sp>
      <p:sp>
        <p:nvSpPr>
          <p:cNvPr id="4" name="TextBox 3"/>
          <p:cNvSpPr txBox="1"/>
          <p:nvPr/>
        </p:nvSpPr>
        <p:spPr>
          <a:xfrm>
            <a:off x="594360" y="228600"/>
            <a:ext cx="7467600" cy="769441"/>
          </a:xfrm>
          <a:prstGeom prst="rect">
            <a:avLst/>
          </a:prstGeom>
          <a:noFill/>
        </p:spPr>
        <p:txBody>
          <a:bodyPr wrap="square" rtlCol="0">
            <a:spAutoFit/>
          </a:bodyPr>
          <a:lstStyle/>
          <a:p>
            <a:r>
              <a:rPr lang="en-US" sz="4400" b="1" dirty="0" smtClean="0"/>
              <a:t>Make the Material Meaningful </a:t>
            </a:r>
            <a:endParaRPr lang="en-US" sz="4400" b="1" dirty="0"/>
          </a:p>
        </p:txBody>
      </p:sp>
      <p:pic>
        <p:nvPicPr>
          <p:cNvPr id="4098" name="Picture 2" descr="C:\Users\Donna Pattison\AppData\Local\Microsoft\Windows\Temporary Internet Files\Content.IE5\I89KVYXR\MC900441902[1].wmf"/>
          <p:cNvPicPr>
            <a:picLocks noChangeAspect="1" noChangeArrowheads="1"/>
          </p:cNvPicPr>
          <p:nvPr/>
        </p:nvPicPr>
        <p:blipFill>
          <a:blip r:embed="rId2" cstate="print"/>
          <a:srcRect/>
          <a:stretch>
            <a:fillRect/>
          </a:stretch>
        </p:blipFill>
        <p:spPr bwMode="auto">
          <a:xfrm>
            <a:off x="7239000" y="4267200"/>
            <a:ext cx="1262876" cy="149225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52400"/>
            <a:ext cx="6324600" cy="769441"/>
          </a:xfrm>
          <a:prstGeom prst="rect">
            <a:avLst/>
          </a:prstGeom>
          <a:noFill/>
        </p:spPr>
        <p:txBody>
          <a:bodyPr wrap="square" rtlCol="0">
            <a:spAutoFit/>
          </a:bodyPr>
          <a:lstStyle/>
          <a:p>
            <a:pPr algn="ctr"/>
            <a:r>
              <a:rPr lang="en-US" sz="4400" b="1" dirty="0" smtClean="0"/>
              <a:t>Teaching Resources</a:t>
            </a:r>
            <a:endParaRPr lang="en-US" sz="4400" b="1" dirty="0"/>
          </a:p>
        </p:txBody>
      </p:sp>
      <p:sp>
        <p:nvSpPr>
          <p:cNvPr id="4" name="TextBox 3"/>
          <p:cNvSpPr txBox="1"/>
          <p:nvPr/>
        </p:nvSpPr>
        <p:spPr>
          <a:xfrm>
            <a:off x="762000" y="1143000"/>
            <a:ext cx="7391400" cy="1569660"/>
          </a:xfrm>
          <a:prstGeom prst="rect">
            <a:avLst/>
          </a:prstGeom>
          <a:noFill/>
        </p:spPr>
        <p:txBody>
          <a:bodyPr wrap="square" rtlCol="0">
            <a:spAutoFit/>
          </a:bodyPr>
          <a:lstStyle/>
          <a:p>
            <a:pPr marL="342900" indent="-342900">
              <a:buAutoNum type="arabicPeriod"/>
            </a:pPr>
            <a:r>
              <a:rPr lang="en-US" sz="2400" dirty="0" smtClean="0"/>
              <a:t>Your fellow </a:t>
            </a:r>
            <a:r>
              <a:rPr lang="en-US" sz="2400" dirty="0" smtClean="0"/>
              <a:t>peer facilitators</a:t>
            </a:r>
            <a:r>
              <a:rPr lang="en-US" sz="2400" dirty="0" smtClean="0"/>
              <a:t>.  </a:t>
            </a:r>
            <a:r>
              <a:rPr lang="en-US" sz="2400" dirty="0" smtClean="0"/>
              <a:t>Sit in on their classes.</a:t>
            </a:r>
          </a:p>
          <a:p>
            <a:pPr marL="342900" indent="-342900">
              <a:buAutoNum type="arabicPeriod"/>
            </a:pPr>
            <a:endParaRPr lang="en-US" sz="2400" dirty="0"/>
          </a:p>
          <a:p>
            <a:pPr marL="342900" indent="-342900">
              <a:buAutoNum type="arabicPeriod"/>
            </a:pPr>
            <a:r>
              <a:rPr lang="en-US" sz="2400" dirty="0" smtClean="0"/>
              <a:t>Your course instructors and or program coordinators.</a:t>
            </a:r>
          </a:p>
          <a:p>
            <a:endParaRPr lang="en-US" sz="2400" dirty="0"/>
          </a:p>
        </p:txBody>
      </p:sp>
      <p:pic>
        <p:nvPicPr>
          <p:cNvPr id="5" name="Picture 3" descr="C:\Users\Donna Pattison\AppData\Local\Microsoft\Windows\Temporary Internet Files\Content.IE5\M3OCITSL\MP900439522[1].jpg"/>
          <p:cNvPicPr>
            <a:picLocks noChangeAspect="1" noChangeArrowheads="1"/>
          </p:cNvPicPr>
          <p:nvPr/>
        </p:nvPicPr>
        <p:blipFill>
          <a:blip r:embed="rId2" cstate="print"/>
          <a:srcRect/>
          <a:stretch>
            <a:fillRect/>
          </a:stretch>
        </p:blipFill>
        <p:spPr bwMode="auto">
          <a:xfrm>
            <a:off x="4724400" y="2971800"/>
            <a:ext cx="2971800" cy="29718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2362200"/>
            <a:ext cx="7782832" cy="1938992"/>
          </a:xfrm>
          <a:prstGeom prst="rect">
            <a:avLst/>
          </a:prstGeom>
          <a:noFill/>
        </p:spPr>
        <p:txBody>
          <a:bodyPr wrap="square" rtlCol="0">
            <a:spAutoFit/>
          </a:bodyPr>
          <a:lstStyle/>
          <a:p>
            <a:pPr algn="ctr"/>
            <a:r>
              <a:rPr lang="en-US" sz="4400" b="1" dirty="0" smtClean="0"/>
              <a:t>Dealing with Disruptive Behavior and Students in Crises </a:t>
            </a:r>
          </a:p>
          <a:p>
            <a:pPr algn="ctr"/>
            <a:endParaRPr lang="en-US" sz="3200" b="1" dirty="0">
              <a:solidFill>
                <a:schemeClr val="bg1">
                  <a:lumMod val="50000"/>
                </a:schemeClr>
              </a:solidFill>
            </a:endParaRPr>
          </a:p>
        </p:txBody>
      </p:sp>
      <p:sp>
        <p:nvSpPr>
          <p:cNvPr id="8" name="TextBox 7"/>
          <p:cNvSpPr txBox="1"/>
          <p:nvPr/>
        </p:nvSpPr>
        <p:spPr>
          <a:xfrm>
            <a:off x="2383719" y="4495800"/>
            <a:ext cx="4419600" cy="923330"/>
          </a:xfrm>
          <a:prstGeom prst="rect">
            <a:avLst/>
          </a:prstGeom>
          <a:noFill/>
        </p:spPr>
        <p:txBody>
          <a:bodyPr wrap="square" rtlCol="0">
            <a:spAutoFit/>
          </a:bodyPr>
          <a:lstStyle/>
          <a:p>
            <a:pPr algn="ctr"/>
            <a:r>
              <a:rPr lang="en-US" dirty="0" smtClean="0"/>
              <a:t>Slides by Ana </a:t>
            </a:r>
            <a:r>
              <a:rPr lang="en-US" dirty="0" smtClean="0"/>
              <a:t>Medrano</a:t>
            </a:r>
          </a:p>
          <a:p>
            <a:pPr algn="ctr"/>
            <a:r>
              <a:rPr lang="en-US" dirty="0" smtClean="0"/>
              <a:t>Instructional </a:t>
            </a:r>
            <a:r>
              <a:rPr lang="en-US" dirty="0" smtClean="0"/>
              <a:t>Professor, Department of Biology and Biochemistry</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152400"/>
            <a:ext cx="8686800" cy="769441"/>
          </a:xfrm>
          <a:prstGeom prst="rect">
            <a:avLst/>
          </a:prstGeom>
          <a:noFill/>
        </p:spPr>
        <p:txBody>
          <a:bodyPr wrap="square" rtlCol="0">
            <a:spAutoFit/>
          </a:bodyPr>
          <a:lstStyle/>
          <a:p>
            <a:pPr algn="ctr"/>
            <a:r>
              <a:rPr lang="en-US" sz="4400" b="1" dirty="0" smtClean="0"/>
              <a:t>The </a:t>
            </a:r>
            <a:r>
              <a:rPr lang="en-US" sz="4400" b="1" dirty="0" smtClean="0"/>
              <a:t>Peer Facilitator </a:t>
            </a:r>
            <a:r>
              <a:rPr lang="en-US" sz="4400" b="1" dirty="0" smtClean="0"/>
              <a:t>Workload</a:t>
            </a:r>
            <a:endParaRPr lang="en-US" sz="4400" b="1" dirty="0"/>
          </a:p>
        </p:txBody>
      </p:sp>
      <p:sp>
        <p:nvSpPr>
          <p:cNvPr id="8" name="TextBox 7"/>
          <p:cNvSpPr txBox="1"/>
          <p:nvPr/>
        </p:nvSpPr>
        <p:spPr>
          <a:xfrm>
            <a:off x="685800" y="1371600"/>
            <a:ext cx="7924800" cy="2215991"/>
          </a:xfrm>
          <a:prstGeom prst="rect">
            <a:avLst/>
          </a:prstGeom>
          <a:noFill/>
        </p:spPr>
        <p:txBody>
          <a:bodyPr wrap="square" rtlCol="0">
            <a:spAutoFit/>
          </a:bodyPr>
          <a:lstStyle/>
          <a:p>
            <a:pPr>
              <a:buFont typeface="Arial" pitchFamily="34" charset="0"/>
              <a:buChar char="•"/>
            </a:pPr>
            <a:r>
              <a:rPr lang="en-US" sz="2000" dirty="0" smtClean="0"/>
              <a:t>Attend lectures (twice a week; 3 hours total); assist as needed</a:t>
            </a:r>
          </a:p>
          <a:p>
            <a:pPr>
              <a:buFont typeface="Arial" pitchFamily="34" charset="0"/>
              <a:buChar char="•"/>
            </a:pPr>
            <a:r>
              <a:rPr lang="en-US" sz="2000" dirty="0" smtClean="0"/>
              <a:t>Arrive 10 minutes prior to recitation for setup</a:t>
            </a:r>
          </a:p>
          <a:p>
            <a:pPr>
              <a:buFont typeface="Arial" pitchFamily="34" charset="0"/>
              <a:buChar char="•"/>
            </a:pPr>
            <a:r>
              <a:rPr lang="en-US" sz="2000" dirty="0" smtClean="0"/>
              <a:t>Attend a one-hour meeting with your course instructor weekly</a:t>
            </a:r>
          </a:p>
          <a:p>
            <a:pPr>
              <a:buFont typeface="Arial" pitchFamily="34" charset="0"/>
              <a:buChar char="•"/>
            </a:pPr>
            <a:r>
              <a:rPr lang="en-US" sz="2000" dirty="0" smtClean="0"/>
              <a:t>Prompt, courteous e-mail responses to students (within 24 hours)</a:t>
            </a:r>
          </a:p>
          <a:p>
            <a:pPr>
              <a:buFont typeface="Arial" pitchFamily="34" charset="0"/>
              <a:buChar char="•"/>
            </a:pPr>
            <a:r>
              <a:rPr lang="en-US" sz="2000" dirty="0" smtClean="0"/>
              <a:t>Accurate attendance records</a:t>
            </a:r>
          </a:p>
          <a:p>
            <a:pPr>
              <a:buFont typeface="Arial" pitchFamily="34" charset="0"/>
              <a:buChar char="•"/>
            </a:pPr>
            <a:r>
              <a:rPr lang="en-US" sz="2000" dirty="0" smtClean="0"/>
              <a:t>Prep time as needed</a:t>
            </a:r>
          </a:p>
          <a:p>
            <a:endParaRPr lang="en-US" dirty="0"/>
          </a:p>
        </p:txBody>
      </p:sp>
      <p:pic>
        <p:nvPicPr>
          <p:cNvPr id="10" name="Picture 2" descr="C:\Users\Donna Pattison\AppData\Local\Microsoft\Windows\Temporary Internet Files\Content.IE5\31URBBFL\MC900446326[1].wmf"/>
          <p:cNvPicPr>
            <a:picLocks noChangeAspect="1" noChangeArrowheads="1"/>
          </p:cNvPicPr>
          <p:nvPr/>
        </p:nvPicPr>
        <p:blipFill>
          <a:blip r:embed="rId2" cstate="print"/>
          <a:srcRect/>
          <a:stretch>
            <a:fillRect/>
          </a:stretch>
        </p:blipFill>
        <p:spPr bwMode="auto">
          <a:xfrm>
            <a:off x="4572000" y="3124200"/>
            <a:ext cx="3165043" cy="316923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066800" y="1600200"/>
            <a:ext cx="7315200" cy="42545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According to the UH Student Handbook:</a:t>
            </a:r>
          </a:p>
          <a:p>
            <a:pPr marL="342900" marR="0" lvl="0" indent="-342900" algn="l" defTabSz="914400" rtl="0" eaLnBrk="1" fontAlgn="auto" latinLnBrk="0" hangingPunct="1">
              <a:lnSpc>
                <a:spcPct val="100000"/>
              </a:lnSpc>
              <a:spcBef>
                <a:spcPct val="20000"/>
              </a:spcBef>
              <a:spcAft>
                <a:spcPts val="0"/>
              </a:spcAft>
              <a:buClrTx/>
              <a:buSzTx/>
              <a:buFont typeface="Wingdings 3" pitchFamily="18" charset="2"/>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“Obstructing or interfering with University functions or any university activity. Disturbing the peace and good order of the university by, among other things, fighting, quarreling, disruptive behavior or excessive noise, including but not limited to, a disruption by use of pagers, cell phones, and/or communication devices”</a:t>
            </a:r>
          </a:p>
        </p:txBody>
      </p:sp>
      <p:sp>
        <p:nvSpPr>
          <p:cNvPr id="3" name="Title 2"/>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Disruption - defined</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p:cNvSpPr txBox="1">
            <a:spLocks/>
          </p:cNvSpPr>
          <p:nvPr/>
        </p:nvSpPr>
        <p:spPr>
          <a:xfrm>
            <a:off x="838200" y="1524000"/>
            <a:ext cx="4038600" cy="4525962"/>
          </a:xfrm>
          <a:prstGeom prst="rect">
            <a:avLst/>
          </a:prstGeom>
        </p:spPr>
        <p:txBody>
          <a:bodyPr>
            <a:normAutofit fontScale="62500" lnSpcReduction="20000"/>
          </a:bodyPr>
          <a:lstStyle/>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Refusal to comply with direction</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Behavior that distracts the class</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Speaking up and hiding</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Repeatedly leaving and entering the classroom during class without permission</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Loud, distracting or erratic behavior</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Answering cell phones or texting</a:t>
            </a:r>
          </a:p>
        </p:txBody>
      </p:sp>
      <p:sp>
        <p:nvSpPr>
          <p:cNvPr id="4" name="Content Placeholder 9"/>
          <p:cNvSpPr txBox="1">
            <a:spLocks/>
          </p:cNvSpPr>
          <p:nvPr/>
        </p:nvSpPr>
        <p:spPr>
          <a:xfrm>
            <a:off x="4876800" y="1447800"/>
            <a:ext cx="4038600" cy="4525962"/>
          </a:xfrm>
          <a:prstGeom prst="rect">
            <a:avLst/>
          </a:prstGeom>
        </p:spPr>
        <p:txBody>
          <a:bodyPr>
            <a:normAutofit fontScale="77500" lnSpcReduction="20000"/>
          </a:bodyPr>
          <a:lstStyle/>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Overt hostility, defiance, insults</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Verbal or physical threats to self or others</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Sexually explicit language or behavior</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Physical intimidation</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effectLst/>
                <a:uLnTx/>
                <a:uFillTx/>
                <a:latin typeface="+mn-lt"/>
                <a:ea typeface="+mn-ea"/>
                <a:cs typeface="+mn-cs"/>
              </a:rPr>
              <a:t>Excessive emails, phone calls or demands for attention outside class </a:t>
            </a:r>
          </a:p>
        </p:txBody>
      </p:sp>
      <p:sp>
        <p:nvSpPr>
          <p:cNvPr id="5" name="Title 3"/>
          <p:cNvSpPr txBox="1">
            <a:spLocks/>
          </p:cNvSpPr>
          <p:nvPr/>
        </p:nvSpPr>
        <p:spPr>
          <a:xfrm>
            <a:off x="762000" y="228600"/>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effectLst/>
                <a:uLnTx/>
                <a:uFillTx/>
                <a:latin typeface="+mj-lt"/>
                <a:ea typeface="+mj-ea"/>
                <a:cs typeface="+mj-cs"/>
              </a:rPr>
              <a:t>Examples of disruptive behavior</a:t>
            </a:r>
            <a:endParaRPr kumimoji="0" lang="en-US" sz="4400" b="1" i="0" u="none" strike="noStrike" kern="1200" cap="none" spc="0" normalizeH="0" baseline="0" noProof="0" dirty="0">
              <a:ln>
                <a:noFill/>
              </a:ln>
              <a:effectLst/>
              <a:uLnTx/>
              <a:uFillTx/>
              <a:latin typeface="+mj-lt"/>
              <a:ea typeface="+mj-ea"/>
              <a:cs typeface="+mj-cs"/>
            </a:endParaRPr>
          </a:p>
        </p:txBody>
      </p:sp>
      <p:pic>
        <p:nvPicPr>
          <p:cNvPr id="6146" name="Picture 2" descr="C:\Users\Donna Pattison\AppData\Local\Microsoft\Windows\Temporary Internet Files\Content.IE5\I89KVYXR\MC900423153[1].wmf"/>
          <p:cNvPicPr>
            <a:picLocks noChangeAspect="1" noChangeArrowheads="1"/>
          </p:cNvPicPr>
          <p:nvPr/>
        </p:nvPicPr>
        <p:blipFill>
          <a:blip r:embed="rId2" cstate="print"/>
          <a:srcRect/>
          <a:stretch>
            <a:fillRect/>
          </a:stretch>
        </p:blipFill>
        <p:spPr bwMode="auto">
          <a:xfrm>
            <a:off x="772160" y="5162296"/>
            <a:ext cx="933450" cy="933449"/>
          </a:xfrm>
          <a:prstGeom prst="rect">
            <a:avLst/>
          </a:prstGeom>
          <a:noFill/>
        </p:spPr>
      </p:pic>
      <p:pic>
        <p:nvPicPr>
          <p:cNvPr id="6148" name="Picture 4" descr="C:\Users\Donna Pattison\AppData\Local\Microsoft\Windows\Temporary Internet Files\Content.IE5\M4JJKYU9\MC900437980[1].wmf"/>
          <p:cNvPicPr>
            <a:picLocks noChangeAspect="1" noChangeArrowheads="1"/>
          </p:cNvPicPr>
          <p:nvPr/>
        </p:nvPicPr>
        <p:blipFill>
          <a:blip r:embed="rId3" cstate="print"/>
          <a:srcRect/>
          <a:stretch>
            <a:fillRect/>
          </a:stretch>
        </p:blipFill>
        <p:spPr bwMode="auto">
          <a:xfrm>
            <a:off x="2791460" y="5105400"/>
            <a:ext cx="1447800" cy="104724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417638"/>
            <a:ext cx="8229600" cy="4525962"/>
          </a:xfrm>
          <a:prstGeom prst="rect">
            <a:avLst/>
          </a:prstGeom>
        </p:spPr>
        <p:txBody>
          <a:bodyPr>
            <a:normAutofit fontScale="70000" lnSpcReduction="20000"/>
          </a:bodyPr>
          <a:lstStyle/>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Promptly address student privately and calmly</a:t>
            </a: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If disruptive behavior continues, allow both parties to calm down and speak again, after a “pause”</a:t>
            </a:r>
          </a:p>
          <a:p>
            <a:pPr marL="859536" marR="0" lvl="2" indent="-228600" algn="l" defTabSz="914400" rtl="0" eaLnBrk="1" fontAlgn="auto" latinLnBrk="0" hangingPunct="1">
              <a:lnSpc>
                <a:spcPct val="120000"/>
              </a:lnSpc>
              <a:spcBef>
                <a:spcPts val="600"/>
              </a:spcBef>
              <a:spcAft>
                <a:spcPts val="600"/>
              </a:spcAft>
              <a:buClrTx/>
              <a:buSzTx/>
              <a:buFont typeface="Wingdings 2"/>
              <a:buChar char=""/>
              <a:tabLst/>
              <a:defRPr/>
            </a:pPr>
            <a:r>
              <a:rPr kumimoji="0" lang="en-US" sz="2300" b="0" i="0" u="none" strike="noStrike" kern="1200" cap="none" spc="0" normalizeH="0" baseline="0" noProof="0" dirty="0" smtClean="0">
                <a:ln>
                  <a:noFill/>
                </a:ln>
                <a:solidFill>
                  <a:srgbClr val="FF0000"/>
                </a:solidFill>
                <a:effectLst/>
                <a:uLnTx/>
                <a:uFillTx/>
                <a:latin typeface="+mn-lt"/>
                <a:ea typeface="+mn-ea"/>
                <a:cs typeface="+mn-cs"/>
              </a:rPr>
              <a:t>Do not let the student get the best of your emotions</a:t>
            </a:r>
          </a:p>
          <a:p>
            <a:pPr marL="365760" marR="0" lvl="0" indent="-256032" algn="l" defTabSz="914400" rtl="0" eaLnBrk="1" fontAlgn="auto" latinLnBrk="0" hangingPunct="1">
              <a:lnSpc>
                <a:spcPct val="120000"/>
              </a:lnSpc>
              <a:spcBef>
                <a:spcPts val="600"/>
              </a:spcBef>
              <a:spcAft>
                <a:spcPts val="600"/>
              </a:spcAft>
              <a:buClrTx/>
              <a:buSzTx/>
              <a:buFont typeface="Wingdings 3"/>
              <a:buChar char=""/>
              <a:tabLst/>
              <a:defRP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In cases of high </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level </a:t>
            </a:r>
            <a:r>
              <a:rPr kumimoji="0" lang="en-US" sz="2900" b="0" i="0" u="none" strike="noStrike" kern="1200" cap="none" spc="0" normalizeH="0" baseline="0" noProof="0" dirty="0" smtClean="0">
                <a:ln>
                  <a:noFill/>
                </a:ln>
                <a:solidFill>
                  <a:schemeClr val="tx1"/>
                </a:solidFill>
                <a:effectLst/>
                <a:uLnTx/>
                <a:uFillTx/>
                <a:latin typeface="+mn-lt"/>
                <a:ea typeface="+mn-ea"/>
                <a:cs typeface="+mn-cs"/>
              </a:rPr>
              <a:t>disruption</a:t>
            </a: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Address the student’s behavior immediately</a:t>
            </a: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If necessary, contact UH Department of Public Safety (UH-DPS) and have student removed from location</a:t>
            </a: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Refer incident to your supervisor</a:t>
            </a:r>
          </a:p>
          <a:p>
            <a:pPr marL="859536" marR="0" lvl="2" indent="-228600" algn="l" defTabSz="914400" rtl="0" eaLnBrk="1" fontAlgn="auto" latinLnBrk="0" hangingPunct="1">
              <a:lnSpc>
                <a:spcPct val="120000"/>
              </a:lnSpc>
              <a:spcBef>
                <a:spcPts val="600"/>
              </a:spcBef>
              <a:spcAft>
                <a:spcPts val="600"/>
              </a:spcAft>
              <a:buClrTx/>
              <a:buSzTx/>
              <a:buFont typeface="Wingdings 2"/>
              <a:buChar char=""/>
              <a:tabLst/>
              <a:defRPr/>
            </a:pPr>
            <a:r>
              <a:rPr kumimoji="0" lang="en-US" sz="2300" b="0" i="0" u="none" strike="noStrike" kern="1200" cap="none" spc="0" normalizeH="0" baseline="0" noProof="0" dirty="0" smtClean="0">
                <a:ln>
                  <a:noFill/>
                </a:ln>
                <a:solidFill>
                  <a:schemeClr val="tx1"/>
                </a:solidFill>
                <a:effectLst/>
                <a:uLnTx/>
                <a:uFillTx/>
                <a:latin typeface="+mn-lt"/>
                <a:ea typeface="+mn-ea"/>
                <a:cs typeface="+mn-cs"/>
              </a:rPr>
              <a:t>Document the situation: witness or other students’ statements, any supporting documentation, description of behavior, direct quotes.</a:t>
            </a: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621792" marR="0" lvl="1" indent="-285750" algn="l" defTabSz="914400" rtl="0" eaLnBrk="1" fontAlgn="auto" latinLnBrk="0" hangingPunct="1">
              <a:lnSpc>
                <a:spcPct val="120000"/>
              </a:lnSpc>
              <a:spcBef>
                <a:spcPts val="600"/>
              </a:spcBef>
              <a:spcAft>
                <a:spcPts val="600"/>
              </a:spcAft>
              <a:buClrTx/>
              <a:buSzTx/>
              <a:buFont typeface="Verdan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What to do?</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457200" y="1407478"/>
            <a:ext cx="8229600" cy="4330700"/>
          </a:xfrm>
          <a:prstGeom prst="rect">
            <a:avLst/>
          </a:prstGeom>
        </p:spPr>
        <p:txBody>
          <a:bodyPr>
            <a:normAutofit fontScale="85000" lnSpcReduction="20000"/>
          </a:bodyPr>
          <a:lstStyle/>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Dates:</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Start and end of semester</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Late October-mid-November</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Mid-March-mid-April</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Holidays</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65760" marR="0" lvl="0" indent="-256032" algn="l" defTabSz="914400" rtl="0" eaLnBrk="1" fontAlgn="auto" latinLnBrk="0" hangingPunct="1">
              <a:lnSpc>
                <a:spcPct val="100000"/>
              </a:lnSpc>
              <a:spcBef>
                <a:spcPct val="20000"/>
              </a:spcBef>
              <a:spcAft>
                <a:spcPts val="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Issues that affect:</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Financial or legal problems</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Workload increases, Homework assignments, final exams</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Personal relationships: divorce, roommate/partner conflicts</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Health</a:t>
            </a:r>
          </a:p>
          <a:p>
            <a:pPr marL="621792" marR="0" lvl="1" indent="-285750" algn="l" defTabSz="914400" rtl="0" eaLnBrk="1" fontAlgn="auto" latinLnBrk="0" hangingPunct="1">
              <a:lnSpc>
                <a:spcPct val="100000"/>
              </a:lnSpc>
              <a:spcBef>
                <a:spcPts val="324"/>
              </a:spcBef>
              <a:spcAft>
                <a:spcPts val="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Returning home for Holidays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Stress levels increase…</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descr="C:\Users\Donna Pattison\AppData\Local\Microsoft\Windows\Temporary Internet Files\Content.IE5\DCF4DU8D\MP900448669[1].jpg"/>
          <p:cNvPicPr>
            <a:picLocks noChangeAspect="1" noChangeArrowheads="1"/>
          </p:cNvPicPr>
          <p:nvPr/>
        </p:nvPicPr>
        <p:blipFill>
          <a:blip r:embed="rId2" cstate="print"/>
          <a:srcRect/>
          <a:stretch>
            <a:fillRect/>
          </a:stretch>
        </p:blipFill>
        <p:spPr bwMode="auto">
          <a:xfrm>
            <a:off x="6705600" y="1143000"/>
            <a:ext cx="1778360" cy="2672260"/>
          </a:xfrm>
          <a:prstGeom prst="rect">
            <a:avLst/>
          </a:prstGeom>
          <a:noFill/>
        </p:spPr>
      </p:pic>
      <p:pic>
        <p:nvPicPr>
          <p:cNvPr id="4099" name="Picture 3" descr="C:\Users\Donna Pattison\AppData\Local\Microsoft\Windows\Temporary Internet Files\Content.IE5\M3OCITSL\MC900370974[1].wmf"/>
          <p:cNvPicPr>
            <a:picLocks noChangeAspect="1" noChangeArrowheads="1"/>
          </p:cNvPicPr>
          <p:nvPr/>
        </p:nvPicPr>
        <p:blipFill>
          <a:blip r:embed="rId3" cstate="print"/>
          <a:srcRect/>
          <a:stretch>
            <a:fillRect/>
          </a:stretch>
        </p:blipFill>
        <p:spPr bwMode="auto">
          <a:xfrm>
            <a:off x="6705600" y="4953000"/>
            <a:ext cx="1509370" cy="134016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028700" y="1595120"/>
            <a:ext cx="7086600" cy="4406900"/>
          </a:xfrm>
          <a:prstGeom prst="rect">
            <a:avLst/>
          </a:prstGeom>
        </p:spPr>
        <p:txBody>
          <a:bodyPr>
            <a:normAutofit fontScale="55000" lnSpcReduction="20000"/>
          </a:bodyPr>
          <a:lstStyle/>
          <a:p>
            <a:pPr marL="365760" marR="0" lvl="0" indent="-256032" algn="l" defTabSz="914400" rtl="0" eaLnBrk="1" fontAlgn="auto" latinLnBrk="0" hangingPunct="1">
              <a:lnSpc>
                <a:spcPct val="100000"/>
              </a:lnSpc>
              <a:spcBef>
                <a:spcPts val="1200"/>
              </a:spcBef>
              <a:spcAft>
                <a:spcPts val="60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Tell your students you are concerned for them</a:t>
            </a:r>
          </a:p>
          <a:p>
            <a:pPr marL="365760" marR="0" lvl="0" indent="-256032" algn="l" defTabSz="914400" rtl="0" eaLnBrk="1" fontAlgn="auto" latinLnBrk="0" hangingPunct="1">
              <a:lnSpc>
                <a:spcPct val="100000"/>
              </a:lnSpc>
              <a:spcBef>
                <a:spcPts val="1200"/>
              </a:spcBef>
              <a:spcAft>
                <a:spcPts val="60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Do not be afraid to ask questions</a:t>
            </a:r>
          </a:p>
          <a:p>
            <a:pPr marL="365760" marR="0" lvl="0" indent="-256032" algn="l" defTabSz="914400" rtl="0" eaLnBrk="1" fontAlgn="auto" latinLnBrk="0" hangingPunct="1">
              <a:lnSpc>
                <a:spcPct val="100000"/>
              </a:lnSpc>
              <a:spcBef>
                <a:spcPts val="1200"/>
              </a:spcBef>
              <a:spcAft>
                <a:spcPts val="60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Know your limits and when to refer</a:t>
            </a:r>
          </a:p>
          <a:p>
            <a:pPr marL="365760" marR="0" lvl="0" indent="-256032" algn="l" defTabSz="914400" rtl="0" eaLnBrk="1" fontAlgn="auto" latinLnBrk="0" hangingPunct="1">
              <a:lnSpc>
                <a:spcPct val="100000"/>
              </a:lnSpc>
              <a:spcBef>
                <a:spcPts val="1200"/>
              </a:spcBef>
              <a:spcAft>
                <a:spcPts val="60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Know campus referral resources:</a:t>
            </a:r>
          </a:p>
          <a:p>
            <a:pPr marL="621792" marR="0" lvl="1" indent="-285750" algn="l" defTabSz="914400" rtl="0" eaLnBrk="1" fontAlgn="auto" latinLnBrk="0" hangingPunct="1">
              <a:lnSpc>
                <a:spcPct val="100000"/>
              </a:lnSpc>
              <a:spcBef>
                <a:spcPts val="12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UH-DPS</a:t>
            </a:r>
          </a:p>
          <a:p>
            <a:pPr marL="621792" marR="0" lvl="1" indent="-285750" algn="l" defTabSz="914400" rtl="0" eaLnBrk="1" fontAlgn="auto" latinLnBrk="0" hangingPunct="1">
              <a:lnSpc>
                <a:spcPct val="100000"/>
              </a:lnSpc>
              <a:spcBef>
                <a:spcPts val="12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CAPS: Counseling and Psychological Services</a:t>
            </a:r>
          </a:p>
          <a:p>
            <a:pPr marL="621792" marR="0" lvl="1" indent="-285750" algn="l" defTabSz="914400" rtl="0" eaLnBrk="1" fontAlgn="auto" latinLnBrk="0" hangingPunct="1">
              <a:lnSpc>
                <a:spcPct val="100000"/>
              </a:lnSpc>
              <a:spcBef>
                <a:spcPts val="12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CSD: Center for Students with Disabilities</a:t>
            </a:r>
          </a:p>
          <a:p>
            <a:pPr marL="621792" marR="0" lvl="1" indent="-285750" algn="l" defTabSz="914400" rtl="0" eaLnBrk="1" fontAlgn="auto" latinLnBrk="0" hangingPunct="1">
              <a:lnSpc>
                <a:spcPct val="100000"/>
              </a:lnSpc>
              <a:spcBef>
                <a:spcPts val="12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Academic program management</a:t>
            </a:r>
          </a:p>
          <a:p>
            <a:pPr marL="621792" marR="0" lvl="1" indent="-285750" algn="l" defTabSz="914400" rtl="0" eaLnBrk="1" fontAlgn="auto" latinLnBrk="0" hangingPunct="1">
              <a:lnSpc>
                <a:spcPct val="100000"/>
              </a:lnSpc>
              <a:spcBef>
                <a:spcPts val="12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Human Resources; Training and Development</a:t>
            </a:r>
          </a:p>
          <a:p>
            <a:pPr marL="621792" marR="0" lvl="1" indent="-285750" algn="l" defTabSz="914400" rtl="0" eaLnBrk="1" fontAlgn="auto" latinLnBrk="0" hangingPunct="1">
              <a:lnSpc>
                <a:spcPct val="100000"/>
              </a:lnSpc>
              <a:spcBef>
                <a:spcPts val="12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International Student and Scholar Services; Cross-Cultural counseling</a:t>
            </a:r>
          </a:p>
        </p:txBody>
      </p:sp>
      <p:sp>
        <p:nvSpPr>
          <p:cNvPr id="3" name="Title 2"/>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Tips on showing sympathy:</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Box 3"/>
          <p:cNvSpPr txBox="1">
            <a:spLocks noChangeArrowheads="1"/>
          </p:cNvSpPr>
          <p:nvPr/>
        </p:nvSpPr>
        <p:spPr bwMode="auto">
          <a:xfrm>
            <a:off x="3899687" y="6002020"/>
            <a:ext cx="5038725" cy="276225"/>
          </a:xfrm>
          <a:prstGeom prst="rect">
            <a:avLst/>
          </a:prstGeom>
          <a:noFill/>
          <a:ln w="9525">
            <a:noFill/>
            <a:miter lim="800000"/>
            <a:headEnd/>
            <a:tailEnd/>
          </a:ln>
        </p:spPr>
        <p:txBody>
          <a:bodyPr wrap="none">
            <a:spAutoFit/>
          </a:bodyPr>
          <a:lstStyle/>
          <a:p>
            <a:r>
              <a:rPr lang="en-US" sz="1200" b="1"/>
              <a:t>Information taken from: http://www.uh.edu/dos/pdf/Civilityflyer.pdf</a:t>
            </a:r>
          </a:p>
        </p:txBody>
      </p:sp>
      <p:pic>
        <p:nvPicPr>
          <p:cNvPr id="3074" name="Picture 2" descr="C:\Users\Donna Pattison\AppData\Local\Microsoft\Windows\Temporary Internet Files\Content.IE5\31URBBFL\MC900090282[1].wmf"/>
          <p:cNvPicPr>
            <a:picLocks noChangeAspect="1" noChangeArrowheads="1"/>
          </p:cNvPicPr>
          <p:nvPr/>
        </p:nvPicPr>
        <p:blipFill>
          <a:blip r:embed="rId2" cstate="print"/>
          <a:srcRect/>
          <a:stretch>
            <a:fillRect/>
          </a:stretch>
        </p:blipFill>
        <p:spPr bwMode="auto">
          <a:xfrm>
            <a:off x="6019800" y="2286000"/>
            <a:ext cx="2467069" cy="2439909"/>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00100" y="1249680"/>
            <a:ext cx="7543800" cy="3949700"/>
          </a:xfrm>
          <a:prstGeom prst="rect">
            <a:avLst/>
          </a:prstGeom>
        </p:spPr>
        <p:txBody>
          <a:bodyPr>
            <a:normAutofit fontScale="62500" lnSpcReduction="20000"/>
          </a:bodyPr>
          <a:lstStyle/>
          <a:p>
            <a:pPr marL="365760" marR="0" lvl="0" indent="-256032" algn="l" defTabSz="914400" rtl="0" eaLnBrk="1" fontAlgn="auto" latinLnBrk="0" hangingPunct="1">
              <a:lnSpc>
                <a:spcPct val="10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Who is eligible for services?</a:t>
            </a:r>
          </a:p>
          <a:p>
            <a:pPr marL="621792" marR="0" lvl="1" indent="-285750" algn="l" defTabSz="914400" rtl="0" eaLnBrk="1" fontAlgn="auto" latinLnBrk="0" hangingPunct="1">
              <a:lnSpc>
                <a:spcPct val="10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All currently enrolled students</a:t>
            </a:r>
          </a:p>
          <a:p>
            <a:pPr marL="859536" marR="0" lvl="2" indent="-228600" algn="l" defTabSz="914400" rtl="0" eaLnBrk="1" fontAlgn="auto" latinLnBrk="0" hangingPunct="1">
              <a:lnSpc>
                <a:spcPct val="100000"/>
              </a:lnSpc>
              <a:spcBef>
                <a:spcPts val="600"/>
              </a:spcBef>
              <a:spcAft>
                <a:spcPts val="60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Up to 10 free individual/couples sessions every academic year</a:t>
            </a:r>
          </a:p>
          <a:p>
            <a:pPr marL="859536" marR="0" lvl="2" indent="-228600" algn="l" defTabSz="914400" rtl="0" eaLnBrk="1" fontAlgn="auto" latinLnBrk="0" hangingPunct="1">
              <a:lnSpc>
                <a:spcPct val="100000"/>
              </a:lnSpc>
              <a:spcBef>
                <a:spcPts val="600"/>
              </a:spcBef>
              <a:spcAft>
                <a:spcPts val="60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Limited to a lifetime total of 40 sessions while enrolled at UH</a:t>
            </a:r>
          </a:p>
          <a:p>
            <a:pPr marL="621792" marR="0" lvl="1" indent="-285750" algn="l" defTabSz="914400" rtl="0" eaLnBrk="1" fontAlgn="auto" latinLnBrk="0" hangingPunct="1">
              <a:lnSpc>
                <a:spcPct val="10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UH staff and faculty</a:t>
            </a:r>
          </a:p>
          <a:p>
            <a:pPr marL="859536" marR="0" lvl="2" indent="-228600" algn="l" defTabSz="914400" rtl="0" eaLnBrk="1" fontAlgn="auto" latinLnBrk="0" hangingPunct="1">
              <a:lnSpc>
                <a:spcPct val="100000"/>
              </a:lnSpc>
              <a:spcBef>
                <a:spcPts val="600"/>
              </a:spcBef>
              <a:spcAft>
                <a:spcPts val="600"/>
              </a:spcAft>
              <a:buClrTx/>
              <a:buSzTx/>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Three counseling sessions, free of charge</a:t>
            </a:r>
          </a:p>
          <a:p>
            <a:pPr marL="1600200" marR="0" lvl="3" indent="-228600" algn="l" defTabSz="914400" rtl="0" eaLnBrk="1" fontAlgn="auto" latinLnBrk="0" hangingPunct="1">
              <a:lnSpc>
                <a:spcPct val="100000"/>
              </a:lnSpc>
              <a:spcBef>
                <a:spcPts val="600"/>
              </a:spcBef>
              <a:spcAft>
                <a:spcPts val="60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Crisis intervention</a:t>
            </a:r>
          </a:p>
          <a:p>
            <a:pPr marL="1600200" marR="0" lvl="3" indent="-228600" algn="l" defTabSz="914400" rtl="0" eaLnBrk="1" fontAlgn="auto" latinLnBrk="0" hangingPunct="1">
              <a:lnSpc>
                <a:spcPct val="100000"/>
              </a:lnSpc>
              <a:spcBef>
                <a:spcPts val="600"/>
              </a:spcBef>
              <a:spcAft>
                <a:spcPts val="60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Consultation</a:t>
            </a:r>
          </a:p>
          <a:p>
            <a:pPr marL="1600200" marR="0" lvl="3" indent="-228600" algn="l" defTabSz="914400" rtl="0" eaLnBrk="1" fontAlgn="auto" latinLnBrk="0" hangingPunct="1">
              <a:lnSpc>
                <a:spcPct val="100000"/>
              </a:lnSpc>
              <a:spcBef>
                <a:spcPts val="600"/>
              </a:spcBef>
              <a:spcAft>
                <a:spcPts val="600"/>
              </a:spcAft>
              <a:buClrTx/>
              <a:buSzTx/>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Referrals</a:t>
            </a:r>
          </a:p>
          <a:p>
            <a:pPr marL="365760" marR="0" lvl="0" indent="-256032" algn="l" defTabSz="914400" rtl="0" eaLnBrk="1" fontAlgn="auto" latinLnBrk="0" hangingPunct="1">
              <a:lnSpc>
                <a:spcPct val="100000"/>
              </a:lnSpc>
              <a:spcBef>
                <a:spcPts val="600"/>
              </a:spcBef>
              <a:spcAft>
                <a:spcPts val="600"/>
              </a:spcAft>
              <a:buClrTx/>
              <a:buSzTx/>
              <a:buFont typeface="Wingdings 3"/>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How to recognize students in crisis</a:t>
            </a:r>
          </a:p>
          <a:p>
            <a:pPr marL="621792" marR="0" lvl="1" indent="-285750" algn="l" defTabSz="914400" rtl="0" eaLnBrk="1" fontAlgn="auto" latinLnBrk="0" hangingPunct="1">
              <a:lnSpc>
                <a:spcPct val="100000"/>
              </a:lnSpc>
              <a:spcBef>
                <a:spcPts val="600"/>
              </a:spcBef>
              <a:spcAft>
                <a:spcPts val="600"/>
              </a:spcAft>
              <a:buClrTx/>
              <a:buSzTx/>
              <a:buFont typeface="Verdana"/>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http://www.caps.uh.edu/crisis-helping-students-of-concern.aspx</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Title 2"/>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CAPS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3" descr="C:\Users\Donna Pattison\AppData\Local\Microsoft\Windows\Temporary Internet Files\Content.IE5\7675HNDN\MC900105210[1].wmf"/>
          <p:cNvPicPr>
            <a:picLocks noChangeAspect="1" noChangeArrowheads="1"/>
          </p:cNvPicPr>
          <p:nvPr/>
        </p:nvPicPr>
        <p:blipFill>
          <a:blip r:embed="rId2" cstate="print"/>
          <a:srcRect/>
          <a:stretch>
            <a:fillRect/>
          </a:stretch>
        </p:blipFill>
        <p:spPr bwMode="auto">
          <a:xfrm>
            <a:off x="6489497" y="152400"/>
            <a:ext cx="1854403" cy="1668780"/>
          </a:xfrm>
          <a:prstGeom prst="rect">
            <a:avLst/>
          </a:prstGeom>
          <a:noFill/>
        </p:spPr>
      </p:pic>
      <p:pic>
        <p:nvPicPr>
          <p:cNvPr id="2050" name="Picture 2" descr="C:\Users\Donna Pattison\AppData\Local\Microsoft\Windows\Temporary Internet Files\Content.IE5\M4JJKYU9\MC900070976[1].wmf"/>
          <p:cNvPicPr>
            <a:picLocks noChangeAspect="1" noChangeArrowheads="1"/>
          </p:cNvPicPr>
          <p:nvPr/>
        </p:nvPicPr>
        <p:blipFill>
          <a:blip r:embed="rId3" cstate="print"/>
          <a:srcRect/>
          <a:stretch>
            <a:fillRect/>
          </a:stretch>
        </p:blipFill>
        <p:spPr bwMode="auto">
          <a:xfrm>
            <a:off x="482600" y="5109135"/>
            <a:ext cx="1637342" cy="113553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2362200"/>
            <a:ext cx="7445426" cy="1261884"/>
          </a:xfrm>
          <a:prstGeom prst="rect">
            <a:avLst/>
          </a:prstGeom>
          <a:noFill/>
        </p:spPr>
        <p:txBody>
          <a:bodyPr wrap="square" rtlCol="0">
            <a:spAutoFit/>
          </a:bodyPr>
          <a:lstStyle/>
          <a:p>
            <a:pPr algn="ctr"/>
            <a:r>
              <a:rPr lang="en-US" sz="4400" b="1" dirty="0" smtClean="0"/>
              <a:t>University Policies</a:t>
            </a:r>
          </a:p>
          <a:p>
            <a:pPr algn="ctr"/>
            <a:endParaRPr lang="en-US" sz="3200" b="1"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28600"/>
            <a:ext cx="7924800" cy="769441"/>
          </a:xfrm>
          <a:prstGeom prst="rect">
            <a:avLst/>
          </a:prstGeom>
          <a:noFill/>
        </p:spPr>
        <p:txBody>
          <a:bodyPr wrap="square" rtlCol="0">
            <a:spAutoFit/>
          </a:bodyPr>
          <a:lstStyle/>
          <a:p>
            <a:pPr algn="ctr"/>
            <a:r>
              <a:rPr lang="en-US" sz="4400" b="1" dirty="0" smtClean="0"/>
              <a:t>Students with Disabilities</a:t>
            </a:r>
            <a:endParaRPr lang="en-US" sz="4400" b="1" dirty="0"/>
          </a:p>
        </p:txBody>
      </p:sp>
      <p:sp>
        <p:nvSpPr>
          <p:cNvPr id="4" name="TextBox 3"/>
          <p:cNvSpPr txBox="1"/>
          <p:nvPr/>
        </p:nvSpPr>
        <p:spPr>
          <a:xfrm>
            <a:off x="685800" y="1295400"/>
            <a:ext cx="7315200" cy="2308324"/>
          </a:xfrm>
          <a:prstGeom prst="rect">
            <a:avLst/>
          </a:prstGeom>
          <a:noFill/>
        </p:spPr>
        <p:txBody>
          <a:bodyPr wrap="square" rtlCol="0">
            <a:spAutoFit/>
          </a:bodyPr>
          <a:lstStyle/>
          <a:p>
            <a:pPr marL="342900" indent="-342900"/>
            <a:endParaRPr lang="en-US" sz="2400" dirty="0" smtClean="0"/>
          </a:p>
          <a:p>
            <a:pPr marL="342900" indent="-342900"/>
            <a:r>
              <a:rPr lang="en-US" sz="2400" dirty="0" smtClean="0"/>
              <a:t>	Provide appropriate accommodations for your student.  These may involve moving equipment, rearranging the room furniture, or modifying an activity.  Applies to the lecture hall as well as </a:t>
            </a:r>
            <a:r>
              <a:rPr lang="en-US" sz="2400" dirty="0" smtClean="0"/>
              <a:t>recitation or discussion sessions.</a:t>
            </a:r>
            <a:endParaRPr lang="en-US" sz="2400" dirty="0"/>
          </a:p>
        </p:txBody>
      </p:sp>
      <p:pic>
        <p:nvPicPr>
          <p:cNvPr id="5" name="Picture 2" descr="C:\Users\Donna Pattison\AppData\Local\Microsoft\Windows\Temporary Internet Files\Content.IE5\9CCNGWL7\MC900441274[1].png"/>
          <p:cNvPicPr>
            <a:picLocks noChangeAspect="1" noChangeArrowheads="1"/>
          </p:cNvPicPr>
          <p:nvPr/>
        </p:nvPicPr>
        <p:blipFill>
          <a:blip r:embed="rId2" cstate="print"/>
          <a:srcRect/>
          <a:stretch>
            <a:fillRect/>
          </a:stretch>
        </p:blipFill>
        <p:spPr bwMode="auto">
          <a:xfrm>
            <a:off x="5410200" y="3352800"/>
            <a:ext cx="2743200" cy="2743200"/>
          </a:xfrm>
          <a:prstGeom prst="rect">
            <a:avLst/>
          </a:prstGeom>
          <a:noFill/>
        </p:spPr>
      </p:pic>
      <p:pic>
        <p:nvPicPr>
          <p:cNvPr id="6" name="Picture 3" descr="C:\Users\Donna Pattison\AppData\Local\Microsoft\Windows\Temporary Internet Files\Content.IE5\M4JJKYU9\MC900436686[1].wmf"/>
          <p:cNvPicPr>
            <a:picLocks noChangeAspect="1" noChangeArrowheads="1"/>
          </p:cNvPicPr>
          <p:nvPr/>
        </p:nvPicPr>
        <p:blipFill>
          <a:blip r:embed="rId3" cstate="print"/>
          <a:srcRect/>
          <a:stretch>
            <a:fillRect/>
          </a:stretch>
        </p:blipFill>
        <p:spPr bwMode="auto">
          <a:xfrm>
            <a:off x="1828800" y="4114800"/>
            <a:ext cx="1831975" cy="18288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09600" y="1524000"/>
            <a:ext cx="79248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l" defTabSz="914400" rtl="0" eaLnBrk="1" fontAlgn="base" latinLnBrk="0" hangingPunct="1">
              <a:lnSpc>
                <a:spcPct val="100000"/>
              </a:lnSpc>
              <a:spcBef>
                <a:spcPct val="0"/>
              </a:spcBef>
              <a:spcAft>
                <a:spcPct val="0"/>
              </a:spcAft>
              <a:buClrTx/>
              <a:buSzTx/>
              <a:tabLst/>
            </a:pPr>
            <a:r>
              <a:rPr kumimoji="0" lang="en-US" sz="440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Student Privacy</a:t>
            </a:r>
            <a:r>
              <a:rPr kumimoji="0" lang="en-US" sz="4400" i="0" u="none" strike="noStrike" cap="none" normalizeH="0" dirty="0" smtClean="0">
                <a:ln>
                  <a:noFill/>
                </a:ln>
                <a:solidFill>
                  <a:schemeClr val="tx1"/>
                </a:solidFill>
                <a:effectLst/>
                <a:latin typeface="Calibri" panose="020F0502020204030204" pitchFamily="34" charset="0"/>
                <a:ea typeface="Times New Roman" pitchFamily="18" charset="0"/>
                <a:cs typeface="Arial" pitchFamily="34" charset="0"/>
              </a:rPr>
              <a:t> Rights:</a:t>
            </a:r>
          </a:p>
          <a:p>
            <a:pPr marL="228600" lvl="0" indent="-228600" fontAlgn="base">
              <a:spcBef>
                <a:spcPct val="0"/>
              </a:spcBef>
              <a:spcAft>
                <a:spcPct val="0"/>
              </a:spcAft>
            </a:pP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endParaRPr>
          </a:p>
          <a:p>
            <a:pPr marL="228600" lvl="0" indent="-228600" fontAlgn="base">
              <a:spcBef>
                <a:spcPct val="0"/>
              </a:spcBef>
              <a:spcAft>
                <a:spcPct val="0"/>
              </a:spcAft>
              <a:buFont typeface="Arial" pitchFamily="34" charset="0"/>
              <a:buChar char="•"/>
            </a:pPr>
            <a:r>
              <a:rPr kumimoji="0" lang="en-US"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rPr>
              <a:t>It is a violation of student privacy rights to allow students to see the grades of other students</a:t>
            </a:r>
            <a:r>
              <a:rPr kumimoji="0" lang="en-US" b="0" i="0" u="none" strike="noStrike" cap="none" normalizeH="0" dirty="0" smtClean="0">
                <a:ln>
                  <a:noFill/>
                </a:ln>
                <a:solidFill>
                  <a:schemeClr val="tx1"/>
                </a:solidFill>
                <a:effectLst/>
                <a:latin typeface="Calibri" panose="020F0502020204030204" pitchFamily="34" charset="0"/>
                <a:ea typeface="Times New Roman" pitchFamily="18" charset="0"/>
                <a:cs typeface="Arial" pitchFamily="34" charset="0"/>
              </a:rPr>
              <a:t> or to discuss their grades in the presence of other students.</a:t>
            </a:r>
            <a:endParaRPr kumimoji="0" lang="en-US" b="0" i="0" u="none" strike="noStrike" cap="none" normalizeH="0" baseline="0" dirty="0" smtClean="0">
              <a:ln>
                <a:noFill/>
              </a:ln>
              <a:solidFill>
                <a:schemeClr val="tx1"/>
              </a:solidFill>
              <a:effectLst/>
              <a:latin typeface="Calibri" panose="020F0502020204030204" pitchFamily="34" charset="0"/>
              <a:ea typeface="Times New Roman" pitchFamily="18" charset="0"/>
              <a:cs typeface="Arial" pitchFamily="34" charset="0"/>
            </a:endParaRPr>
          </a:p>
          <a:p>
            <a:pPr marL="228600" lvl="0" indent="-228600" fontAlgn="base">
              <a:spcBef>
                <a:spcPct val="0"/>
              </a:spcBef>
              <a:spcAft>
                <a:spcPct val="0"/>
              </a:spcAft>
            </a:pPr>
            <a:endParaRPr lang="en-US" dirty="0" smtClean="0">
              <a:latin typeface="Calibri" panose="020F0502020204030204" pitchFamily="34" charset="0"/>
              <a:cs typeface="Arial" pitchFamily="34" charset="0"/>
            </a:endParaRPr>
          </a:p>
          <a:p>
            <a:pPr marL="228600" lvl="0" indent="-228600" fontAlgn="base">
              <a:spcBef>
                <a:spcPct val="0"/>
              </a:spcBef>
              <a:spcAft>
                <a:spcPct val="0"/>
              </a:spcAft>
              <a:buFont typeface="Arial" pitchFamily="34" charset="0"/>
              <a:buChar char="•"/>
            </a:pPr>
            <a:r>
              <a:rPr kumimoji="0" lang="en-US" b="1" i="0" u="sng" strike="noStrike" cap="none" normalizeH="0" baseline="0" dirty="0" smtClean="0">
                <a:ln>
                  <a:noFill/>
                </a:ln>
                <a:solidFill>
                  <a:srgbClr val="FF0000"/>
                </a:solidFill>
                <a:effectLst/>
                <a:latin typeface="Calibri" panose="020F0502020204030204" pitchFamily="34" charset="0"/>
                <a:cs typeface="Arial" pitchFamily="34" charset="0"/>
              </a:rPr>
              <a:t>FERPA (Family</a:t>
            </a:r>
            <a:r>
              <a:rPr kumimoji="0" lang="en-US" b="1" i="0" u="sng" strike="noStrike" cap="none" normalizeH="0" dirty="0" smtClean="0">
                <a:ln>
                  <a:noFill/>
                </a:ln>
                <a:solidFill>
                  <a:srgbClr val="FF0000"/>
                </a:solidFill>
                <a:effectLst/>
                <a:latin typeface="Calibri" panose="020F0502020204030204" pitchFamily="34" charset="0"/>
                <a:cs typeface="Arial" pitchFamily="34" charset="0"/>
              </a:rPr>
              <a:t> Education Rights Privacy Act)</a:t>
            </a:r>
            <a:r>
              <a:rPr kumimoji="0" lang="en-US" b="1" i="0" u="sng" strike="noStrike" cap="none" normalizeH="0" baseline="0" dirty="0" smtClean="0">
                <a:ln>
                  <a:noFill/>
                </a:ln>
                <a:solidFill>
                  <a:srgbClr val="FF0000"/>
                </a:solidFill>
                <a:effectLst/>
                <a:latin typeface="Calibri" panose="020F0502020204030204" pitchFamily="34" charset="0"/>
                <a:cs typeface="Arial" pitchFamily="34" charset="0"/>
              </a:rPr>
              <a:t>:</a:t>
            </a:r>
            <a:r>
              <a:rPr kumimoji="0" lang="en-US" b="1" i="0" u="sng" strike="noStrike" cap="none" normalizeH="0" dirty="0" smtClean="0">
                <a:ln>
                  <a:noFill/>
                </a:ln>
                <a:solidFill>
                  <a:srgbClr val="FF0000"/>
                </a:solidFill>
                <a:effectLst/>
                <a:latin typeface="Calibri" panose="020F0502020204030204" pitchFamily="34" charset="0"/>
                <a:cs typeface="Arial" pitchFamily="34" charset="0"/>
              </a:rPr>
              <a:t>  </a:t>
            </a:r>
            <a:r>
              <a:rPr kumimoji="0" lang="en-US" b="0" i="0" u="none" strike="noStrike" cap="none" normalizeH="0" dirty="0" smtClean="0">
                <a:ln>
                  <a:noFill/>
                </a:ln>
                <a:solidFill>
                  <a:schemeClr val="tx1"/>
                </a:solidFill>
                <a:effectLst/>
                <a:latin typeface="Calibri" panose="020F0502020204030204" pitchFamily="34" charset="0"/>
                <a:cs typeface="Arial" pitchFamily="34" charset="0"/>
              </a:rPr>
              <a:t>You may not share information about a student with their parents, siblings, spouse or children. This includes grades, attendance, and even class enrollment.  If you are asked for this info and the individual will not take NO for an answer, refer them to your course instructor</a:t>
            </a:r>
            <a:r>
              <a:rPr kumimoji="0" lang="en-US" sz="2000" b="0" i="0" u="none" strike="noStrike" cap="none" normalizeH="0" dirty="0" smtClean="0">
                <a:ln>
                  <a:noFill/>
                </a:ln>
                <a:solidFill>
                  <a:schemeClr val="tx1"/>
                </a:solidFill>
                <a:effectLst/>
                <a:latin typeface="Calibri" panose="020F0502020204030204" pitchFamily="34" charset="0"/>
                <a:cs typeface="Arial" pitchFamily="34" charset="0"/>
              </a:rPr>
              <a:t>.</a:t>
            </a:r>
            <a:endParaRPr kumimoji="0" lang="en-US" sz="2000" b="0" i="0" u="none" strike="noStrike" cap="none" normalizeH="0" baseline="0" dirty="0" smtClean="0">
              <a:ln>
                <a:noFill/>
              </a:ln>
              <a:solidFill>
                <a:schemeClr val="tx1"/>
              </a:solidFill>
              <a:effectLst/>
              <a:latin typeface="Calibri" panose="020F0502020204030204" pitchFamily="34" charset="0"/>
              <a:cs typeface="Arial" pitchFamily="34" charset="0"/>
            </a:endParaRPr>
          </a:p>
        </p:txBody>
      </p:sp>
      <p:pic>
        <p:nvPicPr>
          <p:cNvPr id="4" name="Picture 3" descr="C:\Users\Donna Pattison\AppData\Local\Microsoft\Windows\Temporary Internet Files\Content.IE5\I89KVYXR\MC900070964[1].wmf"/>
          <p:cNvPicPr>
            <a:picLocks noChangeAspect="1" noChangeArrowheads="1"/>
          </p:cNvPicPr>
          <p:nvPr/>
        </p:nvPicPr>
        <p:blipFill>
          <a:blip r:embed="rId2" cstate="print"/>
          <a:srcRect/>
          <a:stretch>
            <a:fillRect/>
          </a:stretch>
        </p:blipFill>
        <p:spPr bwMode="auto">
          <a:xfrm>
            <a:off x="6324600" y="152400"/>
            <a:ext cx="2403695" cy="124245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05000" y="152400"/>
            <a:ext cx="6096000" cy="769441"/>
          </a:xfrm>
          <a:prstGeom prst="rect">
            <a:avLst/>
          </a:prstGeom>
          <a:noFill/>
        </p:spPr>
        <p:txBody>
          <a:bodyPr wrap="square" rtlCol="0">
            <a:spAutoFit/>
          </a:bodyPr>
          <a:lstStyle/>
          <a:p>
            <a:pPr algn="ctr"/>
            <a:r>
              <a:rPr lang="en-US" sz="4400" b="1" dirty="0" smtClean="0"/>
              <a:t>Academic Dishonesty </a:t>
            </a:r>
            <a:endParaRPr lang="en-US" sz="4400" b="1" dirty="0"/>
          </a:p>
        </p:txBody>
      </p:sp>
      <p:sp>
        <p:nvSpPr>
          <p:cNvPr id="4" name="TextBox 3"/>
          <p:cNvSpPr txBox="1"/>
          <p:nvPr/>
        </p:nvSpPr>
        <p:spPr>
          <a:xfrm>
            <a:off x="1676400" y="1371600"/>
            <a:ext cx="6781800" cy="2031325"/>
          </a:xfrm>
          <a:prstGeom prst="rect">
            <a:avLst/>
          </a:prstGeom>
          <a:noFill/>
        </p:spPr>
        <p:txBody>
          <a:bodyPr wrap="square" rtlCol="0">
            <a:spAutoFit/>
          </a:bodyPr>
          <a:lstStyle/>
          <a:p>
            <a:pPr marL="342900" indent="-342900">
              <a:buAutoNum type="arabicPeriod"/>
            </a:pPr>
            <a:r>
              <a:rPr lang="en-US" dirty="0" smtClean="0"/>
              <a:t>What might this look like in the lecture hall?</a:t>
            </a:r>
          </a:p>
          <a:p>
            <a:pPr marL="342900" indent="-342900">
              <a:buAutoNum type="arabicPeriod"/>
            </a:pPr>
            <a:endParaRPr lang="en-US" dirty="0"/>
          </a:p>
          <a:p>
            <a:pPr marL="342900" indent="-342900">
              <a:buAutoNum type="arabicPeriod"/>
            </a:pPr>
            <a:r>
              <a:rPr lang="en-US" dirty="0" smtClean="0"/>
              <a:t>What can instructors do to discourage it?</a:t>
            </a:r>
          </a:p>
          <a:p>
            <a:pPr marL="342900" indent="-342900">
              <a:buAutoNum type="arabicPeriod"/>
            </a:pPr>
            <a:endParaRPr lang="en-US" dirty="0"/>
          </a:p>
          <a:p>
            <a:pPr marL="342900" indent="-342900">
              <a:buAutoNum type="arabicPeriod"/>
            </a:pPr>
            <a:r>
              <a:rPr lang="en-US" dirty="0" smtClean="0"/>
              <a:t>What can you, the TA, do to discourage it?</a:t>
            </a:r>
          </a:p>
          <a:p>
            <a:pPr marL="342900" indent="-342900">
              <a:buAutoNum type="arabicPeriod"/>
            </a:pPr>
            <a:endParaRPr lang="en-US" dirty="0"/>
          </a:p>
          <a:p>
            <a:pPr marL="342900" indent="-342900">
              <a:buAutoNum type="arabicPeriod"/>
            </a:pPr>
            <a:r>
              <a:rPr lang="en-US" dirty="0" smtClean="0"/>
              <a:t>What should you do if you see it happening?</a:t>
            </a:r>
            <a:endParaRPr lang="en-US" dirty="0"/>
          </a:p>
        </p:txBody>
      </p:sp>
      <p:pic>
        <p:nvPicPr>
          <p:cNvPr id="1027" name="Picture 3" descr="C:\Users\Donna\AppData\Local\Microsoft\Windows\Temporary Internet Files\Content.IE5\NR2KOL2A\MP9004422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895600"/>
            <a:ext cx="18796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2400"/>
            <a:ext cx="6096000" cy="769441"/>
          </a:xfrm>
          <a:prstGeom prst="rect">
            <a:avLst/>
          </a:prstGeom>
          <a:noFill/>
        </p:spPr>
        <p:txBody>
          <a:bodyPr wrap="square" rtlCol="0">
            <a:spAutoFit/>
          </a:bodyPr>
          <a:lstStyle/>
          <a:p>
            <a:pPr algn="ctr"/>
            <a:r>
              <a:rPr lang="en-US" sz="4400" b="1" dirty="0" smtClean="0"/>
              <a:t>Academic Dishonesty </a:t>
            </a:r>
            <a:endParaRPr lang="en-US" sz="4400" b="1" dirty="0"/>
          </a:p>
        </p:txBody>
      </p:sp>
      <p:pic>
        <p:nvPicPr>
          <p:cNvPr id="4" name="Picture 2" descr="C:\Users\Donna Pattison\AppData\Local\Microsoft\Windows\Temporary Internet Files\Content.IE5\M3OCITSL\MP900439547[1].jpg"/>
          <p:cNvPicPr>
            <a:picLocks noChangeAspect="1" noChangeArrowheads="1"/>
          </p:cNvPicPr>
          <p:nvPr/>
        </p:nvPicPr>
        <p:blipFill>
          <a:blip r:embed="rId2" cstate="print"/>
          <a:srcRect/>
          <a:stretch>
            <a:fillRect/>
          </a:stretch>
        </p:blipFill>
        <p:spPr bwMode="auto">
          <a:xfrm>
            <a:off x="5562600" y="3695700"/>
            <a:ext cx="2632660" cy="1752600"/>
          </a:xfrm>
          <a:prstGeom prst="rect">
            <a:avLst/>
          </a:prstGeom>
          <a:noFill/>
        </p:spPr>
      </p:pic>
      <p:pic>
        <p:nvPicPr>
          <p:cNvPr id="5" name="Picture 5" descr="C:\Users\Donna Pattison\AppData\Local\Microsoft\Windows\Temporary Internet Files\Content.IE5\M3OCITSL\MP900439403[1].jpg"/>
          <p:cNvPicPr>
            <a:picLocks noChangeAspect="1" noChangeArrowheads="1"/>
          </p:cNvPicPr>
          <p:nvPr/>
        </p:nvPicPr>
        <p:blipFill>
          <a:blip r:embed="rId3" cstate="print"/>
          <a:srcRect/>
          <a:stretch>
            <a:fillRect/>
          </a:stretch>
        </p:blipFill>
        <p:spPr bwMode="auto">
          <a:xfrm>
            <a:off x="5715000" y="1143000"/>
            <a:ext cx="2625153" cy="1752600"/>
          </a:xfrm>
          <a:prstGeom prst="rect">
            <a:avLst/>
          </a:prstGeom>
          <a:noFill/>
        </p:spPr>
      </p:pic>
      <p:sp>
        <p:nvSpPr>
          <p:cNvPr id="6" name="Rectangle 5"/>
          <p:cNvSpPr/>
          <p:nvPr/>
        </p:nvSpPr>
        <p:spPr>
          <a:xfrm>
            <a:off x="609600" y="910029"/>
            <a:ext cx="5018430" cy="5940088"/>
          </a:xfrm>
          <a:prstGeom prst="rect">
            <a:avLst/>
          </a:prstGeom>
        </p:spPr>
        <p:txBody>
          <a:bodyPr wrap="square">
            <a:spAutoFit/>
          </a:bodyPr>
          <a:lstStyle/>
          <a:p>
            <a:pPr marL="342900" lvl="0" indent="-342900">
              <a:buFont typeface="+mj-lt"/>
              <a:buAutoNum type="arabicPeriod"/>
            </a:pPr>
            <a:r>
              <a:rPr lang="en-US" sz="2000" dirty="0"/>
              <a:t>Confiscate any evidence of suspected violations of academic honesty and </a:t>
            </a:r>
            <a:r>
              <a:rPr lang="en-US" sz="2000" dirty="0" smtClean="0"/>
              <a:t>report it to the course instructor.  </a:t>
            </a:r>
            <a:r>
              <a:rPr lang="en-US" sz="2000" dirty="0"/>
              <a:t>Do not return the confiscated work to the student(s</a:t>
            </a:r>
            <a:r>
              <a:rPr lang="en-US" sz="2000" dirty="0" smtClean="0"/>
              <a:t>).</a:t>
            </a:r>
          </a:p>
          <a:p>
            <a:pPr marL="342900" lvl="0" indent="-342900">
              <a:buFont typeface="+mj-lt"/>
              <a:buAutoNum type="arabicPeriod"/>
            </a:pPr>
            <a:endParaRPr lang="en-US" sz="2000" dirty="0" smtClean="0"/>
          </a:p>
          <a:p>
            <a:pPr marL="342900" lvl="0" indent="-342900">
              <a:buFont typeface="+mj-lt"/>
              <a:buAutoNum type="arabicPeriod"/>
            </a:pPr>
            <a:r>
              <a:rPr lang="en-US" sz="2000" dirty="0" smtClean="0"/>
              <a:t>You </a:t>
            </a:r>
            <a:r>
              <a:rPr lang="en-US" sz="2000" dirty="0"/>
              <a:t>cannot take off points or assign a zero for cheating on an assignment.  This is in violation of university </a:t>
            </a:r>
            <a:r>
              <a:rPr lang="en-US" sz="2000" dirty="0" smtClean="0"/>
              <a:t>policy</a:t>
            </a:r>
            <a:r>
              <a:rPr lang="en-US" sz="2000" dirty="0" smtClean="0"/>
              <a:t>. Only the course instructor may do this.</a:t>
            </a:r>
            <a:endParaRPr lang="en-US" sz="2000" dirty="0" smtClean="0"/>
          </a:p>
          <a:p>
            <a:pPr marL="342900" lvl="0" indent="-342900">
              <a:buFont typeface="+mj-lt"/>
              <a:buAutoNum type="arabicPeriod"/>
            </a:pPr>
            <a:endParaRPr lang="en-US" sz="2000" dirty="0" smtClean="0"/>
          </a:p>
          <a:p>
            <a:pPr marL="342900" lvl="0" indent="-342900">
              <a:buFont typeface="+mj-lt"/>
              <a:buAutoNum type="arabicPeriod"/>
            </a:pPr>
            <a:r>
              <a:rPr lang="en-US" sz="2000" dirty="0" smtClean="0"/>
              <a:t>Do </a:t>
            </a:r>
            <a:r>
              <a:rPr lang="en-US" sz="2000" dirty="0"/>
              <a:t>NOT deal with the incident in front of the entire class.  </a:t>
            </a:r>
            <a:endParaRPr lang="en-US" sz="2000" dirty="0" smtClean="0"/>
          </a:p>
          <a:p>
            <a:pPr marL="342900" lvl="0" indent="-342900">
              <a:buFont typeface="+mj-lt"/>
              <a:buAutoNum type="arabicPeriod"/>
            </a:pPr>
            <a:endParaRPr lang="en-US" sz="2000" dirty="0" smtClean="0"/>
          </a:p>
          <a:p>
            <a:pPr marL="342900" lvl="0" indent="-342900">
              <a:buFont typeface="+mj-lt"/>
              <a:buAutoNum type="arabicPeriod"/>
            </a:pPr>
            <a:r>
              <a:rPr lang="en-US" sz="2000" dirty="0" smtClean="0"/>
              <a:t>If </a:t>
            </a:r>
            <a:r>
              <a:rPr lang="en-US" sz="2000" dirty="0"/>
              <a:t>a student(s) is/are cheating on a quiz or exam, issue a reprimand.  If the behavior continues, move the student to another seat and report the incident </a:t>
            </a:r>
            <a:r>
              <a:rPr lang="en-US" sz="2000" dirty="0" smtClean="0"/>
              <a:t>to the instructor.</a:t>
            </a:r>
          </a:p>
          <a:p>
            <a:pPr lvl="0"/>
            <a:endParaRPr lang="en-US" sz="2000"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2503714"/>
            <a:ext cx="7445426" cy="1261884"/>
          </a:xfrm>
          <a:prstGeom prst="rect">
            <a:avLst/>
          </a:prstGeom>
          <a:noFill/>
        </p:spPr>
        <p:txBody>
          <a:bodyPr wrap="square" rtlCol="0">
            <a:spAutoFit/>
          </a:bodyPr>
          <a:lstStyle/>
          <a:p>
            <a:pPr algn="ctr"/>
            <a:r>
              <a:rPr lang="en-US" sz="4400" b="1" dirty="0" smtClean="0"/>
              <a:t>Departmental Policies</a:t>
            </a:r>
          </a:p>
          <a:p>
            <a:pPr algn="ctr"/>
            <a:endParaRPr lang="en-US" sz="3200" b="1" dirty="0">
              <a:solidFill>
                <a:schemeClr val="bg1">
                  <a:lumMod val="50000"/>
                </a:schemeClr>
              </a:solidFill>
            </a:endParaRPr>
          </a:p>
        </p:txBody>
      </p:sp>
    </p:spTree>
  </p:cSld>
  <p:clrMapOvr>
    <a:masterClrMapping/>
  </p:clrMapOvr>
</p:sld>
</file>

<file path=ppt/theme/theme1.xml><?xml version="1.0" encoding="utf-8"?>
<a:theme xmlns:a="http://schemas.openxmlformats.org/drawingml/2006/main" name="NSM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NSM Template</Template>
  <TotalTime>3551</TotalTime>
  <Words>1581</Words>
  <Application>Microsoft Office PowerPoint</Application>
  <PresentationFormat>On-screen Show (4:3)</PresentationFormat>
  <Paragraphs>244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NSM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Pattison</dc:creator>
  <cp:lastModifiedBy>Donna</cp:lastModifiedBy>
  <cp:revision>308</cp:revision>
  <dcterms:created xsi:type="dcterms:W3CDTF">2011-07-19T21:21:28Z</dcterms:created>
  <dcterms:modified xsi:type="dcterms:W3CDTF">2015-07-23T18:41:40Z</dcterms:modified>
</cp:coreProperties>
</file>