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6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ablebiographies.com/images/uewb_04_img023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382" y="289970"/>
            <a:ext cx="8310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33400" y="12461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Cooperative Learning in the Science Classroom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0" y="3475458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Peer Facilitator Workshop</a:t>
            </a: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0595" y="4952679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00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534"/>
            <a:ext cx="8229600" cy="49916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a notecard, explain one idea about teaching or learning that was new to you today and how it may impact your teaching this semester.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Why is reflection an important activity?</a:t>
            </a:r>
            <a:endParaRPr lang="en-US" dirty="0">
              <a:latin typeface="+mj-lt"/>
            </a:endParaRPr>
          </a:p>
          <a:p>
            <a:pPr algn="ctr"/>
            <a:endParaRPr lang="en-US" dirty="0"/>
          </a:p>
        </p:txBody>
      </p:sp>
      <p:pic>
        <p:nvPicPr>
          <p:cNvPr id="4" name="Picture 2" descr="C:\Users\Donna\AppData\Local\Microsoft\Windows\Temporary Internet Files\Content.IE5\2WM1A2KP\MP9004485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437" y="2668971"/>
            <a:ext cx="2969830" cy="296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67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Cooperation vs. Competition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Grading Policy:  Only </a:t>
            </a:r>
            <a:r>
              <a:rPr lang="en-US" dirty="0"/>
              <a:t>the top two students will get A’s in this class no matter what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Results</a:t>
            </a:r>
            <a:r>
              <a:rPr lang="en-US" dirty="0"/>
              <a:t>?  Benefits? Disadvantages?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Donna\AppData\Local\Microsoft\Windows\Temporary Internet Files\Content.IE5\XS060Y53\a_plu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60" y="4536142"/>
            <a:ext cx="256032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Cooperative Learning: 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Acquire new </a:t>
            </a:r>
            <a:r>
              <a:rPr lang="en-US" dirty="0" smtClean="0"/>
              <a:t>information</a:t>
            </a:r>
          </a:p>
          <a:p>
            <a:pPr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process information already acquired from prior </a:t>
            </a:r>
            <a:r>
              <a:rPr lang="en-US" dirty="0" smtClean="0"/>
              <a:t>learning</a:t>
            </a:r>
          </a:p>
          <a:p>
            <a:pPr>
              <a:buAutoNum type="arabicPeriod"/>
            </a:pPr>
            <a:r>
              <a:rPr lang="en-US" dirty="0" smtClean="0"/>
              <a:t>Acquire </a:t>
            </a:r>
            <a:r>
              <a:rPr lang="en-US" dirty="0"/>
              <a:t>social skills and team skills </a:t>
            </a:r>
          </a:p>
          <a:p>
            <a:endParaRPr lang="en-US" dirty="0"/>
          </a:p>
        </p:txBody>
      </p:sp>
      <p:pic>
        <p:nvPicPr>
          <p:cNvPr id="2050" name="Picture 2" descr="C:\Users\Donna\AppData\Local\Microsoft\Windows\Temporary Internet Files\Content.IE5\NR2KOL2A\20121231-community-r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12" y="4141695"/>
            <a:ext cx="1971296" cy="18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22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Dewey:  1916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919134" cy="34374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Small problem-solving groups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Search for their own answers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Learn democratic principles of teamwork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334" y="1481666"/>
            <a:ext cx="28956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5446931"/>
            <a:ext cx="8043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Image </a:t>
            </a:r>
            <a:r>
              <a:rPr lang="en-US" dirty="0" smtClean="0"/>
              <a:t>Source: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://www.notablebiographies.com/images/uewb_04_img0233.jpg</a:t>
            </a:r>
            <a:r>
              <a:rPr lang="en-US" dirty="0"/>
              <a:t>, </a:t>
            </a:r>
            <a:r>
              <a:rPr lang="en-US" dirty="0" smtClean="0"/>
              <a:t>retrieved </a:t>
            </a:r>
            <a:r>
              <a:rPr lang="en-US" dirty="0"/>
              <a:t>10/02/2012</a:t>
            </a:r>
          </a:p>
        </p:txBody>
      </p:sp>
    </p:spTree>
    <p:extLst>
      <p:ext uri="{BB962C8B-B14F-4D97-AF65-F5344CB8AC3E}">
        <p14:creationId xmlns:p14="http://schemas.microsoft.com/office/powerpoint/2010/main" val="15532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097"/>
            <a:ext cx="8229600" cy="1143000"/>
          </a:xfrm>
        </p:spPr>
        <p:txBody>
          <a:bodyPr/>
          <a:lstStyle/>
          <a:p>
            <a:r>
              <a:rPr lang="en-US" b="1" dirty="0"/>
              <a:t>Cooperative Learning Roots Around the </a:t>
            </a:r>
            <a:r>
              <a:rPr lang="en-US" b="1" dirty="0" smtClean="0"/>
              <a:t>World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635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Robert </a:t>
            </a:r>
            <a:r>
              <a:rPr lang="en-US" sz="2400" dirty="0" err="1"/>
              <a:t>Slavin</a:t>
            </a:r>
            <a:r>
              <a:rPr lang="en-US" sz="2400" dirty="0"/>
              <a:t>:  Inner cities on east coast:  integration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</a:t>
            </a:r>
            <a:r>
              <a:rPr lang="en-US" sz="2400" dirty="0"/>
              <a:t>. </a:t>
            </a:r>
            <a:r>
              <a:rPr lang="en-US" sz="2400" dirty="0" err="1"/>
              <a:t>Sharan</a:t>
            </a:r>
            <a:r>
              <a:rPr lang="en-US" sz="2400" dirty="0"/>
              <a:t> and S. </a:t>
            </a:r>
            <a:r>
              <a:rPr lang="en-US" sz="2400" dirty="0" err="1"/>
              <a:t>Sharan</a:t>
            </a:r>
            <a:r>
              <a:rPr lang="en-US" sz="2400" dirty="0"/>
              <a:t>:  Israel; Integration of European and Middle Eastern Jews (1948 Israel founded)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Robert </a:t>
            </a:r>
            <a:r>
              <a:rPr lang="en-US" sz="2400" dirty="0"/>
              <a:t>and David Johnson:  Minnesota:  Integration of handicapped students into mainstreamed classrooms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On </a:t>
            </a:r>
            <a:r>
              <a:rPr lang="en-US" sz="2400" b="1" dirty="0"/>
              <a:t>a piece of paper: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challenges did each of these populations face?</a:t>
            </a:r>
          </a:p>
          <a:p>
            <a:r>
              <a:rPr lang="en-US" sz="2400" dirty="0" smtClean="0"/>
              <a:t>Why </a:t>
            </a:r>
            <a:r>
              <a:rPr lang="en-US" sz="2400" dirty="0"/>
              <a:t>might cooperative learning be effective in shifting attitudes and beliefs?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668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Learn:</a:t>
            </a:r>
            <a:r>
              <a:rPr lang="en-US" b="1" dirty="0">
                <a:latin typeface="Garamond" pitchFamily="18" charset="0"/>
              </a:rPr>
              <a:t/>
            </a:r>
            <a:br>
              <a:rPr lang="en-US" b="1" dirty="0">
                <a:latin typeface="Garamond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" y="1168400"/>
            <a:ext cx="8229600" cy="4957763"/>
          </a:xfrm>
        </p:spPr>
        <p:txBody>
          <a:bodyPr/>
          <a:lstStyle/>
          <a:p>
            <a:r>
              <a:rPr lang="en-US" sz="3000" b="1" dirty="0">
                <a:latin typeface="Garamond" pitchFamily="18" charset="0"/>
              </a:rPr>
              <a:t>10</a:t>
            </a:r>
            <a:r>
              <a:rPr lang="en-US" sz="3000" dirty="0">
                <a:latin typeface="Garamond" pitchFamily="18" charset="0"/>
              </a:rPr>
              <a:t>% of what we </a:t>
            </a:r>
            <a:r>
              <a:rPr lang="en-US" sz="3000" b="1" dirty="0">
                <a:latin typeface="Garamond" pitchFamily="18" charset="0"/>
              </a:rPr>
              <a:t>read</a:t>
            </a:r>
            <a:endParaRPr lang="en-US" sz="3000" dirty="0">
              <a:latin typeface="Garamond" pitchFamily="18" charset="0"/>
            </a:endParaRPr>
          </a:p>
          <a:p>
            <a:r>
              <a:rPr lang="en-US" sz="3000" b="1" dirty="0">
                <a:latin typeface="Garamond" pitchFamily="18" charset="0"/>
              </a:rPr>
              <a:t>20</a:t>
            </a:r>
            <a:r>
              <a:rPr lang="en-US" sz="3000" dirty="0">
                <a:latin typeface="Garamond" pitchFamily="18" charset="0"/>
              </a:rPr>
              <a:t>% of what we </a:t>
            </a:r>
            <a:r>
              <a:rPr lang="en-US" sz="3000" b="1" dirty="0">
                <a:latin typeface="Garamond" pitchFamily="18" charset="0"/>
              </a:rPr>
              <a:t>hear</a:t>
            </a:r>
          </a:p>
          <a:p>
            <a:r>
              <a:rPr lang="en-US" sz="3000" b="1" dirty="0">
                <a:latin typeface="Garamond" pitchFamily="18" charset="0"/>
              </a:rPr>
              <a:t>30</a:t>
            </a:r>
            <a:r>
              <a:rPr lang="en-US" sz="3000" dirty="0">
                <a:latin typeface="Garamond" pitchFamily="18" charset="0"/>
              </a:rPr>
              <a:t>% of what we </a:t>
            </a:r>
            <a:r>
              <a:rPr lang="en-US" sz="3000" b="1" dirty="0">
                <a:latin typeface="Garamond" pitchFamily="18" charset="0"/>
              </a:rPr>
              <a:t>see</a:t>
            </a:r>
          </a:p>
          <a:p>
            <a:r>
              <a:rPr lang="en-US" sz="3000" b="1" dirty="0">
                <a:latin typeface="Garamond" pitchFamily="18" charset="0"/>
              </a:rPr>
              <a:t>50</a:t>
            </a:r>
            <a:r>
              <a:rPr lang="en-US" sz="3000" dirty="0">
                <a:latin typeface="Garamond" pitchFamily="18" charset="0"/>
              </a:rPr>
              <a:t>% of what we both </a:t>
            </a:r>
            <a:r>
              <a:rPr lang="en-US" sz="3000" b="1" dirty="0">
                <a:latin typeface="Garamond" pitchFamily="18" charset="0"/>
              </a:rPr>
              <a:t>see</a:t>
            </a:r>
            <a:r>
              <a:rPr lang="en-US" sz="3000" dirty="0">
                <a:latin typeface="Garamond" pitchFamily="18" charset="0"/>
              </a:rPr>
              <a:t> and </a:t>
            </a:r>
            <a:r>
              <a:rPr lang="en-US" sz="3000" b="1" dirty="0">
                <a:latin typeface="Garamond" pitchFamily="18" charset="0"/>
              </a:rPr>
              <a:t>hear</a:t>
            </a:r>
          </a:p>
          <a:p>
            <a:r>
              <a:rPr lang="en-US" sz="3000" b="1" dirty="0">
                <a:latin typeface="Garamond" pitchFamily="18" charset="0"/>
              </a:rPr>
              <a:t>70</a:t>
            </a:r>
            <a:r>
              <a:rPr lang="en-US" sz="3000" dirty="0">
                <a:latin typeface="Garamond" pitchFamily="18" charset="0"/>
              </a:rPr>
              <a:t>% of what is </a:t>
            </a:r>
            <a:r>
              <a:rPr lang="en-US" sz="3000" b="1" dirty="0">
                <a:latin typeface="Garamond" pitchFamily="18" charset="0"/>
              </a:rPr>
              <a:t>discussed with </a:t>
            </a:r>
            <a:r>
              <a:rPr lang="en-US" sz="3000" b="1" dirty="0" smtClean="0">
                <a:latin typeface="Garamond" pitchFamily="18" charset="0"/>
              </a:rPr>
              <a:t>others</a:t>
            </a:r>
            <a:endParaRPr lang="en-US" sz="3000" dirty="0">
              <a:latin typeface="Garamond" pitchFamily="18" charset="0"/>
            </a:endParaRPr>
          </a:p>
        </p:txBody>
      </p:sp>
      <p:pic>
        <p:nvPicPr>
          <p:cNvPr id="4" name="Picture 3" descr="C:\Users\Donna\AppData\Local\Microsoft\Windows\Temporary Internet Files\Content.IE5\NR2KOL2A\MC9003182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271" y="1100667"/>
            <a:ext cx="2516864" cy="149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Donna\AppData\Local\Microsoft\Windows\Temporary Internet Files\Content.IE5\2WM1A2KP\MM90023468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" y="4122896"/>
            <a:ext cx="1524000" cy="162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13467" y="3905072"/>
            <a:ext cx="6705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Garamond" pitchFamily="18" charset="0"/>
              </a:rPr>
              <a:t>80</a:t>
            </a:r>
            <a:r>
              <a:rPr lang="en-US" sz="3000" dirty="0" smtClean="0">
                <a:latin typeface="Garamond" pitchFamily="18" charset="0"/>
              </a:rPr>
              <a:t>% of what we </a:t>
            </a:r>
            <a:r>
              <a:rPr lang="en-US" sz="3000" b="1" dirty="0" smtClean="0">
                <a:latin typeface="Garamond" pitchFamily="18" charset="0"/>
              </a:rPr>
              <a:t>experience personally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Garamond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Garamond" pitchFamily="18" charset="0"/>
              </a:rPr>
              <a:t>95</a:t>
            </a:r>
            <a:r>
              <a:rPr lang="en-US" sz="3000" dirty="0" smtClean="0">
                <a:latin typeface="Garamond" pitchFamily="18" charset="0"/>
              </a:rPr>
              <a:t>% of what we </a:t>
            </a:r>
            <a:r>
              <a:rPr lang="en-US" sz="3000" b="1" dirty="0" smtClean="0">
                <a:latin typeface="Garamond" pitchFamily="18" charset="0"/>
              </a:rPr>
              <a:t>teach someone else</a:t>
            </a:r>
          </a:p>
          <a:p>
            <a:pPr lvl="1"/>
            <a:endParaRPr lang="en-US" sz="3000" dirty="0" smtClean="0">
              <a:latin typeface="Garamond" pitchFamily="18" charset="0"/>
            </a:endParaRPr>
          </a:p>
          <a:p>
            <a:pPr lvl="1"/>
            <a:r>
              <a:rPr lang="en-US" sz="3000" dirty="0" smtClean="0">
                <a:latin typeface="Garamond" pitchFamily="18" charset="0"/>
              </a:rPr>
              <a:t>							- William </a:t>
            </a:r>
            <a:r>
              <a:rPr lang="en-US" sz="3000" dirty="0" err="1" smtClean="0">
                <a:latin typeface="Garamond" pitchFamily="18" charset="0"/>
              </a:rPr>
              <a:t>Glasser</a:t>
            </a:r>
            <a:endParaRPr lang="en-US" sz="3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5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skills are current employers seeking?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4" name="Picture 2" descr="C:\Users\Donna\AppData\Local\Microsoft\Windows\Temporary Internet Files\Content.IE5\2U2TPUWV\MC910216334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10" y="2078740"/>
            <a:ext cx="4451579" cy="356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9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9897035" cy="1143000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Garamond" pitchFamily="18" charset="0"/>
              </a:rPr>
              <a:t>Skills Desired by Fortune 500 Companies:</a:t>
            </a:r>
            <a:r>
              <a:rPr lang="en-US" sz="3600" b="1" u="sng" dirty="0">
                <a:latin typeface="Garamond" pitchFamily="18" charset="0"/>
              </a:rPr>
              <a:t/>
            </a:r>
            <a:br>
              <a:rPr lang="en-US" sz="3600" b="1" u="sng" dirty="0">
                <a:latin typeface="Garamond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33" y="1552673"/>
            <a:ext cx="5774666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Teamwork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Problem solving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Interpersonal skills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Oral communications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Listening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Personal/Career Development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Creative Thinking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Leadership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Goal setting/motivation</a:t>
            </a:r>
          </a:p>
          <a:p>
            <a:pPr marL="514350" indent="-514350">
              <a:buAutoNum type="arabicPeriod"/>
            </a:pPr>
            <a:r>
              <a:rPr lang="en-US" sz="2600" dirty="0" smtClean="0">
                <a:latin typeface="+mj-lt"/>
              </a:rPr>
              <a:t>Writing</a:t>
            </a:r>
            <a:endParaRPr lang="en-US" sz="2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6640" y="1560258"/>
            <a:ext cx="28321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eriod" startAt="11"/>
            </a:pPr>
            <a:r>
              <a:rPr lang="en-US" sz="2600" dirty="0" smtClean="0">
                <a:latin typeface="+mj-lt"/>
              </a:rPr>
              <a:t>Organizational Effectiveness</a:t>
            </a:r>
          </a:p>
          <a:p>
            <a:pPr marL="514350" indent="-514350">
              <a:buFontTx/>
              <a:buAutoNum type="arabicPeriod" startAt="11"/>
            </a:pP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Computation</a:t>
            </a:r>
          </a:p>
          <a:p>
            <a:pPr marL="514350" indent="-514350">
              <a:buFontTx/>
              <a:buAutoNum type="arabicPeriod" startAt="11"/>
            </a:pPr>
            <a:r>
              <a:rPr lang="en-US" sz="2600" dirty="0" smtClean="0">
                <a:latin typeface="+mj-lt"/>
              </a:rPr>
              <a:t> Reading</a:t>
            </a:r>
            <a:endParaRPr lang="en-US" sz="26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396" y="6078636"/>
            <a:ext cx="5320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www.mondovi.k12.wi.us/faculty/.../Research%20for%20Parents21.doc</a:t>
            </a:r>
            <a:endParaRPr lang="en-US" sz="1400" dirty="0"/>
          </a:p>
        </p:txBody>
      </p:sp>
      <p:pic>
        <p:nvPicPr>
          <p:cNvPr id="3074" name="Picture 2" descr="C:\Users\Donna\AppData\Local\Microsoft\Windows\Temporary Internet Files\Content.IE5\F40ZVB1X\buildingskill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490" y="3946646"/>
            <a:ext cx="338328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00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Cooperation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900" dirty="0"/>
              <a:t>Increased intrinsic motivation to complete the task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Friendships among group members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Students translate teacher-speak to student-speak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Students must organize and articulate thoughts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Greater achievement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Higher self-esteem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More time spent on-task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/>
              <a:t>Better attitudes toward learning</a:t>
            </a:r>
          </a:p>
          <a:p>
            <a:endParaRPr lang="en-US" sz="3000" dirty="0"/>
          </a:p>
        </p:txBody>
      </p:sp>
      <p:pic>
        <p:nvPicPr>
          <p:cNvPr id="4098" name="Picture 2" descr="C:\Users\Donna\AppData\Local\Microsoft\Windows\Temporary Internet Files\Content.IE5\2U2TPUWV\succ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97004"/>
            <a:ext cx="2714063" cy="232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1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338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Cooperation vs. Competition </vt:lpstr>
      <vt:lpstr>Cooperative Learning:  Goals</vt:lpstr>
      <vt:lpstr>John Dewey:  1916 </vt:lpstr>
      <vt:lpstr>Cooperative Learning Roots Around the World  </vt:lpstr>
      <vt:lpstr>We Learn: </vt:lpstr>
      <vt:lpstr>What skills are current employers seeking? </vt:lpstr>
      <vt:lpstr>Skills Desired by Fortune 500 Companies: </vt:lpstr>
      <vt:lpstr>Cooperation </vt:lpstr>
      <vt:lpstr>Reflection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46</cp:revision>
  <dcterms:created xsi:type="dcterms:W3CDTF">2011-10-03T13:05:40Z</dcterms:created>
  <dcterms:modified xsi:type="dcterms:W3CDTF">2015-07-21T02:50:00Z</dcterms:modified>
</cp:coreProperties>
</file>