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74" r:id="rId2"/>
    <p:sldId id="266" r:id="rId3"/>
    <p:sldId id="267" r:id="rId4"/>
    <p:sldId id="268" r:id="rId5"/>
    <p:sldId id="269" r:id="rId6"/>
    <p:sldId id="275" r:id="rId7"/>
    <p:sldId id="270" r:id="rId8"/>
    <p:sldId id="273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2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FC11-5146-4725-AF45-10E213E7FAEF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881B-FAF3-4115-B305-07695DAD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NSM secondar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SM tertiary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446520"/>
            <a:ext cx="4749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5"/>
          <p:cNvSpPr/>
          <p:nvPr userDrawn="1"/>
        </p:nvSpPr>
        <p:spPr>
          <a:xfrm>
            <a:off x="0" y="-4704"/>
            <a:ext cx="8915400" cy="6405503"/>
          </a:xfrm>
          <a:custGeom>
            <a:avLst/>
            <a:gdLst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0 w 8686800"/>
              <a:gd name="connsiteY7" fmla="*/ 838505 h 6400800"/>
              <a:gd name="connsiteX8" fmla="*/ 838505 w 8686800"/>
              <a:gd name="connsiteY8" fmla="*/ 0 h 6400800"/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838505 w 8686800"/>
              <a:gd name="connsiteY7" fmla="*/ 0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799558 w 9485112"/>
              <a:gd name="connsiteY0" fmla="*/ 9408 h 6400800"/>
              <a:gd name="connsiteX1" fmla="*/ 9485112 w 9485112"/>
              <a:gd name="connsiteY1" fmla="*/ 0 h 6400800"/>
              <a:gd name="connsiteX2" fmla="*/ 9485112 w 9485112"/>
              <a:gd name="connsiteY2" fmla="*/ 0 h 6400800"/>
              <a:gd name="connsiteX3" fmla="*/ 9485112 w 9485112"/>
              <a:gd name="connsiteY3" fmla="*/ 5562295 h 6400800"/>
              <a:gd name="connsiteX4" fmla="*/ 8646607 w 9485112"/>
              <a:gd name="connsiteY4" fmla="*/ 6400800 h 6400800"/>
              <a:gd name="connsiteX5" fmla="*/ 798312 w 9485112"/>
              <a:gd name="connsiteY5" fmla="*/ 6400800 h 6400800"/>
              <a:gd name="connsiteX6" fmla="*/ 798312 w 9485112"/>
              <a:gd name="connsiteY6" fmla="*/ 6400800 h 6400800"/>
              <a:gd name="connsiteX7" fmla="*/ 799558 w 9485112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 w 8897221"/>
              <a:gd name="connsiteY0" fmla="*/ 0 h 6461947"/>
              <a:gd name="connsiteX1" fmla="*/ 8897221 w 8897221"/>
              <a:gd name="connsiteY1" fmla="*/ 61147 h 6461947"/>
              <a:gd name="connsiteX2" fmla="*/ 8897221 w 8897221"/>
              <a:gd name="connsiteY2" fmla="*/ 61147 h 6461947"/>
              <a:gd name="connsiteX3" fmla="*/ 8897221 w 8897221"/>
              <a:gd name="connsiteY3" fmla="*/ 5623442 h 6461947"/>
              <a:gd name="connsiteX4" fmla="*/ 8058716 w 8897221"/>
              <a:gd name="connsiteY4" fmla="*/ 6461947 h 6461947"/>
              <a:gd name="connsiteX5" fmla="*/ 210421 w 8897221"/>
              <a:gd name="connsiteY5" fmla="*/ 6461947 h 6461947"/>
              <a:gd name="connsiteX6" fmla="*/ 210421 w 8897221"/>
              <a:gd name="connsiteY6" fmla="*/ 6461947 h 6461947"/>
              <a:gd name="connsiteX7" fmla="*/ 1 w 8897221"/>
              <a:gd name="connsiteY7" fmla="*/ 0 h 6461947"/>
              <a:gd name="connsiteX0" fmla="*/ 537469 w 8686800"/>
              <a:gd name="connsiteY0" fmla="*/ 333964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537469 w 8686800"/>
              <a:gd name="connsiteY7" fmla="*/ 333964 h 6400800"/>
              <a:gd name="connsiteX0" fmla="*/ 1247 w 8686800"/>
              <a:gd name="connsiteY0" fmla="*/ 0 h 6405503"/>
              <a:gd name="connsiteX1" fmla="*/ 8686800 w 8686800"/>
              <a:gd name="connsiteY1" fmla="*/ 4703 h 6405503"/>
              <a:gd name="connsiteX2" fmla="*/ 8686800 w 8686800"/>
              <a:gd name="connsiteY2" fmla="*/ 4703 h 6405503"/>
              <a:gd name="connsiteX3" fmla="*/ 8686800 w 8686800"/>
              <a:gd name="connsiteY3" fmla="*/ 5566998 h 6405503"/>
              <a:gd name="connsiteX4" fmla="*/ 7848295 w 8686800"/>
              <a:gd name="connsiteY4" fmla="*/ 6405503 h 6405503"/>
              <a:gd name="connsiteX5" fmla="*/ 0 w 8686800"/>
              <a:gd name="connsiteY5" fmla="*/ 6405503 h 6405503"/>
              <a:gd name="connsiteX6" fmla="*/ 0 w 8686800"/>
              <a:gd name="connsiteY6" fmla="*/ 6405503 h 6405503"/>
              <a:gd name="connsiteX7" fmla="*/ 1247 w 8686800"/>
              <a:gd name="connsiteY7" fmla="*/ 0 h 640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6800" h="6405503">
                <a:moveTo>
                  <a:pt x="1247" y="0"/>
                </a:moveTo>
                <a:lnTo>
                  <a:pt x="8686800" y="4703"/>
                </a:lnTo>
                <a:lnTo>
                  <a:pt x="8686800" y="4703"/>
                </a:lnTo>
                <a:lnTo>
                  <a:pt x="8686800" y="5566998"/>
                </a:lnTo>
                <a:cubicBezTo>
                  <a:pt x="8686800" y="6030092"/>
                  <a:pt x="8311389" y="6405503"/>
                  <a:pt x="7848295" y="6405503"/>
                </a:cubicBezTo>
                <a:lnTo>
                  <a:pt x="0" y="6405503"/>
                </a:lnTo>
                <a:lnTo>
                  <a:pt x="0" y="6405503"/>
                </a:lnTo>
                <a:cubicBezTo>
                  <a:pt x="208" y="5340271"/>
                  <a:pt x="624" y="3195696"/>
                  <a:pt x="12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F5478dczs&amp;index=2&amp;list=PLAA05033D768032E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pm.com/2010/03/conflict-management-climate-change-sty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382" y="289970"/>
            <a:ext cx="8310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14349" y="14075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Classroom Dynamics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49" y="333497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Peer Facilitator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Workshop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595" y="4952679"/>
            <a:ext cx="515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Donna L. Pattison,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PhD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Instructional Professor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Department of Biology &amp; Biochemistry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28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Conflict Resolution:</a:t>
            </a:r>
            <a:br>
              <a:rPr lang="en-US" dirty="0"/>
            </a:br>
            <a:r>
              <a:rPr lang="en-US" dirty="0"/>
              <a:t>Some </a:t>
            </a:r>
            <a:r>
              <a:rPr lang="en-US" dirty="0" smtClean="0"/>
              <a:t>Examples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https://www.youtube.com/watch?v=ZaF5478dczs&amp;index=2&amp;list=PLAA05033D768032E6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9" y="274638"/>
            <a:ext cx="9469678" cy="1143000"/>
          </a:xfrm>
        </p:spPr>
        <p:txBody>
          <a:bodyPr/>
          <a:lstStyle/>
          <a:p>
            <a:pPr algn="l"/>
            <a:r>
              <a:rPr lang="en-US" b="1" dirty="0"/>
              <a:t>In groups of 4 on the </a:t>
            </a:r>
            <a:r>
              <a:rPr lang="en-US" b="1" dirty="0" smtClean="0"/>
              <a:t>dry erase board: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62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Create two lists (draw from experience…examples are great</a:t>
            </a:r>
            <a:r>
              <a:rPr lang="en-US" sz="2600" dirty="0" smtClean="0"/>
              <a:t>):</a:t>
            </a:r>
            <a:endParaRPr lang="en-US" sz="2600" dirty="0"/>
          </a:p>
          <a:p>
            <a:pPr>
              <a:buAutoNum type="arabicPeriod"/>
            </a:pPr>
            <a:r>
              <a:rPr lang="en-US" sz="2600" dirty="0" smtClean="0"/>
              <a:t>What </a:t>
            </a:r>
            <a:r>
              <a:rPr lang="en-US" sz="2600" dirty="0"/>
              <a:t>are the characteristics of a poor classroom environment</a:t>
            </a:r>
            <a:r>
              <a:rPr lang="en-US" sz="2600" dirty="0" smtClean="0"/>
              <a:t>?</a:t>
            </a:r>
          </a:p>
          <a:p>
            <a:pPr>
              <a:buAutoNum type="arabicPeriod"/>
            </a:pPr>
            <a:r>
              <a:rPr lang="en-US" sz="2600" dirty="0" smtClean="0"/>
              <a:t>What are the characteristics of a healthy classroom environment?  What are the behaviors of the instructor?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3" name="Picture 5" descr="C:\Users\Donna\Documents\Administration\THECB Grant 2012\Video Project_DP\Pictures By Tuhin\IMG_0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480"/>
            <a:ext cx="3139335" cy="20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274638"/>
            <a:ext cx="8543365" cy="1143000"/>
          </a:xfrm>
        </p:spPr>
        <p:txBody>
          <a:bodyPr/>
          <a:lstStyle/>
          <a:p>
            <a:r>
              <a:rPr lang="en-US" b="1" dirty="0" smtClean="0"/>
              <a:t>Creating a Positive Classroom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/>
              <a:t>Expectations</a:t>
            </a:r>
          </a:p>
          <a:p>
            <a:pPr>
              <a:buAutoNum type="arabicPeriod"/>
            </a:pPr>
            <a:r>
              <a:rPr lang="en-US" dirty="0"/>
              <a:t>Leadership</a:t>
            </a:r>
          </a:p>
          <a:p>
            <a:pPr>
              <a:buAutoNum type="arabicPeriod"/>
            </a:pPr>
            <a:r>
              <a:rPr lang="en-US" dirty="0"/>
              <a:t>Respect and friendship patterns</a:t>
            </a:r>
          </a:p>
          <a:p>
            <a:pPr>
              <a:buAutoNum type="arabicPeriod"/>
            </a:pPr>
            <a:r>
              <a:rPr lang="en-US" dirty="0"/>
              <a:t>Norms:  shared expectations for behavior</a:t>
            </a:r>
          </a:p>
          <a:p>
            <a:pPr>
              <a:buAutoNum type="arabicPeriod"/>
            </a:pPr>
            <a:r>
              <a:rPr lang="en-US" dirty="0"/>
              <a:t>Communication</a:t>
            </a:r>
          </a:p>
          <a:p>
            <a:pPr>
              <a:buAutoNum type="arabicPeriod"/>
            </a:pPr>
            <a:r>
              <a:rPr lang="en-US" dirty="0"/>
              <a:t>Cohesiveness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5898065"/>
            <a:ext cx="758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Arends</a:t>
            </a:r>
            <a:r>
              <a:rPr lang="en-US" dirty="0" smtClean="0"/>
              <a:t>, R. (1991) </a:t>
            </a:r>
            <a:r>
              <a:rPr lang="en-US" i="1" dirty="0" smtClean="0"/>
              <a:t>Learning to Teach. </a:t>
            </a:r>
            <a:r>
              <a:rPr lang="en-US" dirty="0" smtClean="0"/>
              <a:t>McGraw-Hill: Chapter 4, p. 100.</a:t>
            </a:r>
            <a:endParaRPr lang="en-US" dirty="0"/>
          </a:p>
        </p:txBody>
      </p:sp>
      <p:pic>
        <p:nvPicPr>
          <p:cNvPr id="3075" name="Picture 3" descr="C:\Users\Donna\AppData\Local\Microsoft\Windows\Temporary Internet Files\Content.IE5\1URLNBQE\7769266568_ce9454c85d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25" y="4033381"/>
            <a:ext cx="2032675" cy="18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4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" y="152400"/>
            <a:ext cx="8884023" cy="1143000"/>
          </a:xfrm>
        </p:spPr>
        <p:txBody>
          <a:bodyPr/>
          <a:lstStyle/>
          <a:p>
            <a:r>
              <a:rPr lang="en-US" b="1" dirty="0">
                <a:latin typeface="Calibri (Headings)"/>
              </a:rPr>
              <a:t>You and Me Against the Material</a:t>
            </a:r>
            <a:br>
              <a:rPr lang="en-US" b="1" dirty="0">
                <a:latin typeface="Calibri (Headings)"/>
              </a:rPr>
            </a:br>
            <a:endParaRPr lang="en-US" b="1" dirty="0"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931"/>
            <a:ext cx="8229600" cy="483076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Form a rapport with the students that clearly communicates that we’re on the same side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Coach not judgmental rater or just another source of knowledge.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Show how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Perk interest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Involve students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Connect subjects to student backgrounds and experiences.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2443" y="5385821"/>
            <a:ext cx="4797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Haberman</a:t>
            </a:r>
            <a:r>
              <a:rPr lang="en-US" dirty="0" smtClean="0"/>
              <a:t>, M. (1995) </a:t>
            </a:r>
            <a:r>
              <a:rPr lang="en-US" i="1" dirty="0" smtClean="0"/>
              <a:t>Star Teachers of Children in Poverty. </a:t>
            </a:r>
            <a:r>
              <a:rPr lang="en-US" dirty="0" smtClean="0"/>
              <a:t>Kappa Delta Pi; </a:t>
            </a:r>
          </a:p>
          <a:p>
            <a:r>
              <a:rPr lang="en-US" dirty="0" smtClean="0"/>
              <a:t>Chapter 3, p. 85-86.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8" name="Picture 4" descr="C:\Users\Donna\Documents\Administration\THECB Grant 2012\Video Project_DP\Pictures By Tuhin\IMG_0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7" y="4457667"/>
            <a:ext cx="2784462" cy="18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5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Practices of Star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468"/>
            <a:ext cx="8229600" cy="4847696"/>
          </a:xfrm>
        </p:spPr>
        <p:txBody>
          <a:bodyPr/>
          <a:lstStyle/>
          <a:p>
            <a:pPr>
              <a:buAutoNum type="arabicPeriod"/>
            </a:pPr>
            <a:r>
              <a:rPr lang="en-US" sz="2000" dirty="0"/>
              <a:t>Use students’ interests.  Generate interest.</a:t>
            </a:r>
          </a:p>
          <a:p>
            <a:pPr>
              <a:buAutoNum type="arabicPeriod"/>
            </a:pPr>
            <a:r>
              <a:rPr lang="en-US" sz="2000" dirty="0"/>
              <a:t>Listen, hear, remember, and use students’ ideas.</a:t>
            </a:r>
          </a:p>
          <a:p>
            <a:pPr>
              <a:buAutoNum type="arabicPeriod"/>
            </a:pPr>
            <a:r>
              <a:rPr lang="en-US" sz="2000" dirty="0"/>
              <a:t>Model cooperation with all other instructors.</a:t>
            </a:r>
          </a:p>
          <a:p>
            <a:pPr>
              <a:buAutoNum type="arabicPeriod"/>
            </a:pPr>
            <a:r>
              <a:rPr lang="en-US" sz="2000" dirty="0"/>
              <a:t>Respect students’ expression of ideas.</a:t>
            </a:r>
          </a:p>
          <a:p>
            <a:pPr>
              <a:buAutoNum type="arabicPeriod"/>
            </a:pPr>
            <a:r>
              <a:rPr lang="en-US" sz="2000" dirty="0"/>
              <a:t>Demonstrate empathy for students’ expressions of feelings.</a:t>
            </a:r>
          </a:p>
          <a:p>
            <a:pPr>
              <a:buAutoNum type="arabicPeriod"/>
            </a:pPr>
            <a:r>
              <a:rPr lang="en-US" sz="2000" dirty="0"/>
              <a:t>Identify students in distress and refer them to the appropriate resources.</a:t>
            </a:r>
          </a:p>
          <a:p>
            <a:pPr>
              <a:buAutoNum type="arabicPeriod"/>
            </a:pPr>
            <a:r>
              <a:rPr lang="en-US" sz="2000" dirty="0"/>
              <a:t>Be a source of constant encouragement by finding good parts of all students’ work. </a:t>
            </a:r>
          </a:p>
          <a:p>
            <a:pPr>
              <a:buAutoNum type="arabicPeriod"/>
            </a:pPr>
            <a:r>
              <a:rPr lang="en-US" sz="2000" dirty="0"/>
              <a:t>Defuse, sidestep, redirect all challenges to your authority.  </a:t>
            </a:r>
          </a:p>
          <a:p>
            <a:pPr>
              <a:buAutoNum type="arabicPeriod"/>
            </a:pPr>
            <a:r>
              <a:rPr lang="en-US" sz="2000" dirty="0"/>
              <a:t>Use cooperative learning frequently.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9410" y="5565089"/>
            <a:ext cx="704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Haberman</a:t>
            </a:r>
            <a:r>
              <a:rPr lang="en-US" dirty="0" smtClean="0"/>
              <a:t>, M. (1995) </a:t>
            </a:r>
            <a:r>
              <a:rPr lang="en-US" i="1" dirty="0" smtClean="0"/>
              <a:t>Star Teachers of Children in Poverty. </a:t>
            </a:r>
          </a:p>
          <a:p>
            <a:r>
              <a:rPr lang="en-US" dirty="0" smtClean="0"/>
              <a:t>Kappa Delta Pi; Chapter 3, p. 90.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032" name="Picture 8" descr="C:\Users\Donna\AppData\Local\Microsoft\Windows\Temporary Internet Files\Content.IE5\8O1FAP63\sta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2" y="3312458"/>
            <a:ext cx="3545542" cy="3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1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/>
              <a:t>Conflict Resolution in the Classroom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4271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 examples of conflict that might occur in </a:t>
            </a:r>
            <a:r>
              <a:rPr lang="en-US" dirty="0" smtClean="0"/>
              <a:t>discussion </a:t>
            </a:r>
            <a:r>
              <a:rPr lang="en-US" dirty="0"/>
              <a:t>sections.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3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31203"/>
            <a:ext cx="8229600" cy="1143000"/>
          </a:xfrm>
        </p:spPr>
        <p:txBody>
          <a:bodyPr/>
          <a:lstStyle/>
          <a:p>
            <a:r>
              <a:rPr lang="en-US" b="1" dirty="0"/>
              <a:t>Encouraging </a:t>
            </a:r>
            <a:r>
              <a:rPr lang="en-US" b="1" dirty="0" smtClean="0"/>
              <a:t>Constructive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Conflict </a:t>
            </a:r>
            <a:r>
              <a:rPr lang="en-US" b="1" dirty="0" smtClean="0"/>
              <a:t>Resolution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600" dirty="0"/>
              <a:t>Define the conflict as small.</a:t>
            </a:r>
          </a:p>
          <a:p>
            <a:pPr>
              <a:buAutoNum type="arabicPeriod"/>
            </a:pPr>
            <a:r>
              <a:rPr lang="en-US" sz="2600" dirty="0"/>
              <a:t>Resolve the problem as soon as possible.</a:t>
            </a:r>
          </a:p>
          <a:p>
            <a:pPr>
              <a:buAutoNum type="arabicPeriod"/>
            </a:pPr>
            <a:r>
              <a:rPr lang="en-US" sz="2600" dirty="0"/>
              <a:t>Focus on the problem, not the person.</a:t>
            </a:r>
          </a:p>
          <a:p>
            <a:pPr>
              <a:buAutoNum type="arabicPeriod"/>
            </a:pPr>
            <a:r>
              <a:rPr lang="en-US" sz="2600" dirty="0"/>
              <a:t>Reduce the conflict to several smaller problems and resolve them.</a:t>
            </a:r>
          </a:p>
          <a:p>
            <a:pPr>
              <a:buAutoNum type="arabicPeriod"/>
            </a:pPr>
            <a:r>
              <a:rPr lang="en-US" sz="2600" dirty="0"/>
              <a:t>Emphasize similarities and common goals.</a:t>
            </a:r>
          </a:p>
          <a:p>
            <a:pPr>
              <a:buAutoNum type="arabicPeriod"/>
            </a:pPr>
            <a:r>
              <a:rPr lang="en-US" sz="2600" dirty="0"/>
              <a:t>Acknowledge that a conflict exists.</a:t>
            </a:r>
          </a:p>
          <a:p>
            <a:pPr>
              <a:buAutoNum type="arabicPeriod"/>
            </a:pPr>
            <a:r>
              <a:rPr lang="en-US" sz="2600" dirty="0"/>
              <a:t>Use a neutral third party to help resolve the conflict</a:t>
            </a:r>
            <a:r>
              <a:rPr lang="en-US" sz="2600" dirty="0" smtClean="0"/>
              <a:t>.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82023"/>
            <a:ext cx="775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Trowbridge, L. and </a:t>
            </a:r>
            <a:r>
              <a:rPr lang="en-US" dirty="0" err="1" smtClean="0"/>
              <a:t>Bybee</a:t>
            </a:r>
            <a:r>
              <a:rPr lang="en-US" dirty="0" smtClean="0"/>
              <a:t>, R. (1990) </a:t>
            </a:r>
            <a:r>
              <a:rPr lang="en-US" i="1" dirty="0" smtClean="0"/>
              <a:t> Becoming a Secondary School Science Teacher.  </a:t>
            </a:r>
            <a:r>
              <a:rPr lang="en-US" dirty="0" smtClean="0"/>
              <a:t>Merrill Publishing Co.:  Chapter 21, p. 374.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170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 to Influence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3518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Nonverbal signals:  staring, clearing your throat,  shaking your head, stopping discussion and </a:t>
            </a:r>
            <a:r>
              <a:rPr lang="en-US" sz="2400" dirty="0" smtClean="0"/>
              <a:t>waiting.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Proximity control.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/>
              <a:t>humor to let the student know enough is enough.  </a:t>
            </a:r>
            <a:r>
              <a:rPr lang="en-US" sz="2400" dirty="0" smtClean="0"/>
              <a:t>Avoid </a:t>
            </a:r>
            <a:r>
              <a:rPr lang="en-US" sz="2400" dirty="0"/>
              <a:t>sarcasm and personal </a:t>
            </a:r>
            <a:r>
              <a:rPr lang="en-US" sz="2400" dirty="0" smtClean="0"/>
              <a:t>remarks.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Ask </a:t>
            </a:r>
            <a:r>
              <a:rPr lang="en-US" sz="2400" dirty="0"/>
              <a:t>the student a simple, direct question to bring </a:t>
            </a:r>
            <a:r>
              <a:rPr lang="en-US" sz="2400" dirty="0" smtClean="0"/>
              <a:t>them into </a:t>
            </a:r>
            <a:r>
              <a:rPr lang="en-US" sz="2400" dirty="0"/>
              <a:t>the </a:t>
            </a:r>
            <a:r>
              <a:rPr lang="en-US" sz="2400" dirty="0" smtClean="0"/>
              <a:t>discussion.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</a:t>
            </a:r>
            <a:r>
              <a:rPr lang="en-US" sz="2400" dirty="0"/>
              <a:t>prepared for </a:t>
            </a:r>
            <a:r>
              <a:rPr lang="en-US" sz="2400" dirty="0" smtClean="0"/>
              <a:t>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/>
              <a:t>a variety of instructional </a:t>
            </a:r>
            <a:r>
              <a:rPr lang="en-US" sz="2400" dirty="0" smtClean="0"/>
              <a:t>methods.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Show </a:t>
            </a:r>
            <a:r>
              <a:rPr lang="en-US" sz="2400" dirty="0"/>
              <a:t>a personal interest in students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90563" y="570653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Trowbridge, L. and </a:t>
            </a:r>
            <a:r>
              <a:rPr lang="en-US" dirty="0" err="1" smtClean="0"/>
              <a:t>Bybee</a:t>
            </a:r>
            <a:r>
              <a:rPr lang="en-US" dirty="0" smtClean="0"/>
              <a:t>, R. (1990) </a:t>
            </a:r>
            <a:r>
              <a:rPr lang="en-US" i="1" dirty="0" smtClean="0"/>
              <a:t> Becoming a Secondary School Science Teacher.  </a:t>
            </a:r>
            <a:r>
              <a:rPr lang="en-US" dirty="0" smtClean="0"/>
              <a:t>Merrill Publishing Co.:  Chapter 21, p. 375.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000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Conflict Resolution:  What’s Your Natural Approach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44" y="1839652"/>
            <a:ext cx="5204596" cy="3593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969183"/>
            <a:ext cx="8374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Video link: http</a:t>
            </a:r>
            <a:r>
              <a:rPr lang="en-US" sz="1400" dirty="0"/>
              <a:t>://www.kilmanndiagnostics.com/videos-thomas-kilmann-conflict-mode-instrument-tki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" y="5661406"/>
            <a:ext cx="8359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http://www.earthpm.com/2010/03/conflict-management-climate-change-style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; retrieved 7/20/2015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499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529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In groups of 4 on the dry erase board:</vt:lpstr>
      <vt:lpstr>Creating a Positive Classroom Environment</vt:lpstr>
      <vt:lpstr>You and Me Against the Material </vt:lpstr>
      <vt:lpstr>Practices of Star Teachers</vt:lpstr>
      <vt:lpstr>Conflict Resolution in the Classroom</vt:lpstr>
      <vt:lpstr>Encouraging Constructive  Conflict Resolution</vt:lpstr>
      <vt:lpstr>Techniques to Influence Behavior</vt:lpstr>
      <vt:lpstr>Conflict Resolution:  What’s Your Natural Approach </vt:lpstr>
      <vt:lpstr>Conflict Resolution: Some Examples 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Watts</dc:creator>
  <cp:lastModifiedBy>Donna</cp:lastModifiedBy>
  <cp:revision>50</cp:revision>
  <dcterms:created xsi:type="dcterms:W3CDTF">2011-10-03T13:05:40Z</dcterms:created>
  <dcterms:modified xsi:type="dcterms:W3CDTF">2015-07-23T03:06:58Z</dcterms:modified>
</cp:coreProperties>
</file>