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6"/>
  </p:notesMasterIdLst>
  <p:sldIdLst>
    <p:sldId id="256" r:id="rId2"/>
    <p:sldId id="257" r:id="rId3"/>
    <p:sldId id="259" r:id="rId4"/>
    <p:sldId id="260" r:id="rId5"/>
    <p:sldId id="261" r:id="rId6"/>
    <p:sldId id="262" r:id="rId7"/>
    <p:sldId id="263" r:id="rId8"/>
    <p:sldId id="264" r:id="rId9"/>
    <p:sldId id="258" r:id="rId10"/>
    <p:sldId id="265" r:id="rId11"/>
    <p:sldId id="266" r:id="rId12"/>
    <p:sldId id="268" r:id="rId13"/>
    <p:sldId id="267"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301"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1FC11-5146-4725-AF45-10E213E7FAEF}" type="datetimeFigureOut">
              <a:rPr lang="en-US" smtClean="0"/>
              <a:t>7/19/2015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3D881B-FAF3-4115-B305-07695DAD36E2}" type="slidenum">
              <a:rPr lang="en-US" smtClean="0"/>
              <a:t>‹#›</a:t>
            </a:fld>
            <a:endParaRPr lang="en-US"/>
          </a:p>
        </p:txBody>
      </p:sp>
    </p:spTree>
    <p:extLst>
      <p:ext uri="{BB962C8B-B14F-4D97-AF65-F5344CB8AC3E}">
        <p14:creationId xmlns:p14="http://schemas.microsoft.com/office/powerpoint/2010/main" val="279193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group</a:t>
            </a:r>
            <a:r>
              <a:rPr lang="en-US" baseline="0" dirty="0" smtClean="0"/>
              <a:t> discussion.</a:t>
            </a:r>
            <a:endParaRPr lang="en-US" dirty="0"/>
          </a:p>
        </p:txBody>
      </p:sp>
      <p:sp>
        <p:nvSpPr>
          <p:cNvPr id="4" name="Slide Number Placeholder 3"/>
          <p:cNvSpPr>
            <a:spLocks noGrp="1"/>
          </p:cNvSpPr>
          <p:nvPr>
            <p:ph type="sldNum" sz="quarter" idx="10"/>
          </p:nvPr>
        </p:nvSpPr>
        <p:spPr/>
        <p:txBody>
          <a:bodyPr/>
          <a:lstStyle/>
          <a:p>
            <a:fld id="{6B3D881B-FAF3-4115-B305-07695DAD36E2}" type="slidenum">
              <a:rPr lang="en-US" smtClean="0"/>
              <a:t>13</a:t>
            </a:fld>
            <a:endParaRPr lang="en-US"/>
          </a:p>
        </p:txBody>
      </p:sp>
    </p:spTree>
    <p:extLst>
      <p:ext uri="{BB962C8B-B14F-4D97-AF65-F5344CB8AC3E}">
        <p14:creationId xmlns:p14="http://schemas.microsoft.com/office/powerpoint/2010/main" val="1433280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8" name="Picture 7" descr="NSM secondary.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228600"/>
            <a:ext cx="4572000" cy="631427"/>
          </a:xfrm>
          <a:prstGeom prst="rect">
            <a:avLst/>
          </a:prstGeom>
        </p:spPr>
      </p:pic>
    </p:spTree>
    <p:extLst>
      <p:ext uri="{BB962C8B-B14F-4D97-AF65-F5344CB8AC3E}">
        <p14:creationId xmlns:p14="http://schemas.microsoft.com/office/powerpoint/2010/main" val="34873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NSM tertiary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5600" y="6446520"/>
            <a:ext cx="4749800" cy="355600"/>
          </a:xfrm>
          <a:prstGeom prst="rect">
            <a:avLst/>
          </a:prstGeom>
        </p:spPr>
      </p:pic>
    </p:spTree>
    <p:extLst>
      <p:ext uri="{BB962C8B-B14F-4D97-AF65-F5344CB8AC3E}">
        <p14:creationId xmlns:p14="http://schemas.microsoft.com/office/powerpoint/2010/main" val="38580441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9" name="Round Diagonal Corner Rectangle 5"/>
          <p:cNvSpPr/>
          <p:nvPr userDrawn="1"/>
        </p:nvSpPr>
        <p:spPr>
          <a:xfrm>
            <a:off x="0" y="-4704"/>
            <a:ext cx="8915400" cy="6405503"/>
          </a:xfrm>
          <a:custGeom>
            <a:avLst/>
            <a:gdLst>
              <a:gd name="connsiteX0" fmla="*/ 838505 w 8686800"/>
              <a:gd name="connsiteY0" fmla="*/ 0 h 6400800"/>
              <a:gd name="connsiteX1" fmla="*/ 8686800 w 8686800"/>
              <a:gd name="connsiteY1" fmla="*/ 0 h 6400800"/>
              <a:gd name="connsiteX2" fmla="*/ 8686800 w 8686800"/>
              <a:gd name="connsiteY2" fmla="*/ 0 h 6400800"/>
              <a:gd name="connsiteX3" fmla="*/ 8686800 w 8686800"/>
              <a:gd name="connsiteY3" fmla="*/ 5562295 h 6400800"/>
              <a:gd name="connsiteX4" fmla="*/ 7848295 w 8686800"/>
              <a:gd name="connsiteY4" fmla="*/ 6400800 h 6400800"/>
              <a:gd name="connsiteX5" fmla="*/ 0 w 8686800"/>
              <a:gd name="connsiteY5" fmla="*/ 6400800 h 6400800"/>
              <a:gd name="connsiteX6" fmla="*/ 0 w 8686800"/>
              <a:gd name="connsiteY6" fmla="*/ 6400800 h 6400800"/>
              <a:gd name="connsiteX7" fmla="*/ 0 w 8686800"/>
              <a:gd name="connsiteY7" fmla="*/ 838505 h 6400800"/>
              <a:gd name="connsiteX8" fmla="*/ 838505 w 8686800"/>
              <a:gd name="connsiteY8" fmla="*/ 0 h 6400800"/>
              <a:gd name="connsiteX0" fmla="*/ 838505 w 8686800"/>
              <a:gd name="connsiteY0" fmla="*/ 0 h 6400800"/>
              <a:gd name="connsiteX1" fmla="*/ 8686800 w 8686800"/>
              <a:gd name="connsiteY1" fmla="*/ 0 h 6400800"/>
              <a:gd name="connsiteX2" fmla="*/ 8686800 w 8686800"/>
              <a:gd name="connsiteY2" fmla="*/ 0 h 6400800"/>
              <a:gd name="connsiteX3" fmla="*/ 8686800 w 8686800"/>
              <a:gd name="connsiteY3" fmla="*/ 5562295 h 6400800"/>
              <a:gd name="connsiteX4" fmla="*/ 7848295 w 8686800"/>
              <a:gd name="connsiteY4" fmla="*/ 6400800 h 6400800"/>
              <a:gd name="connsiteX5" fmla="*/ 0 w 8686800"/>
              <a:gd name="connsiteY5" fmla="*/ 6400800 h 6400800"/>
              <a:gd name="connsiteX6" fmla="*/ 0 w 8686800"/>
              <a:gd name="connsiteY6" fmla="*/ 6400800 h 6400800"/>
              <a:gd name="connsiteX7" fmla="*/ 838505 w 8686800"/>
              <a:gd name="connsiteY7" fmla="*/ 0 h 6400800"/>
              <a:gd name="connsiteX0" fmla="*/ 1246 w 8686800"/>
              <a:gd name="connsiteY0" fmla="*/ 9408 h 6400800"/>
              <a:gd name="connsiteX1" fmla="*/ 8686800 w 8686800"/>
              <a:gd name="connsiteY1" fmla="*/ 0 h 6400800"/>
              <a:gd name="connsiteX2" fmla="*/ 8686800 w 8686800"/>
              <a:gd name="connsiteY2" fmla="*/ 0 h 6400800"/>
              <a:gd name="connsiteX3" fmla="*/ 8686800 w 8686800"/>
              <a:gd name="connsiteY3" fmla="*/ 5562295 h 6400800"/>
              <a:gd name="connsiteX4" fmla="*/ 7848295 w 8686800"/>
              <a:gd name="connsiteY4" fmla="*/ 6400800 h 6400800"/>
              <a:gd name="connsiteX5" fmla="*/ 0 w 8686800"/>
              <a:gd name="connsiteY5" fmla="*/ 6400800 h 6400800"/>
              <a:gd name="connsiteX6" fmla="*/ 0 w 8686800"/>
              <a:gd name="connsiteY6" fmla="*/ 6400800 h 6400800"/>
              <a:gd name="connsiteX7" fmla="*/ 1246 w 8686800"/>
              <a:gd name="connsiteY7" fmla="*/ 9408 h 6400800"/>
              <a:gd name="connsiteX0" fmla="*/ 1246 w 8686800"/>
              <a:gd name="connsiteY0" fmla="*/ 9408 h 6400800"/>
              <a:gd name="connsiteX1" fmla="*/ 8686800 w 8686800"/>
              <a:gd name="connsiteY1" fmla="*/ 0 h 6400800"/>
              <a:gd name="connsiteX2" fmla="*/ 8686800 w 8686800"/>
              <a:gd name="connsiteY2" fmla="*/ 0 h 6400800"/>
              <a:gd name="connsiteX3" fmla="*/ 8686800 w 8686800"/>
              <a:gd name="connsiteY3" fmla="*/ 5562295 h 6400800"/>
              <a:gd name="connsiteX4" fmla="*/ 7848295 w 8686800"/>
              <a:gd name="connsiteY4" fmla="*/ 6400800 h 6400800"/>
              <a:gd name="connsiteX5" fmla="*/ 0 w 8686800"/>
              <a:gd name="connsiteY5" fmla="*/ 6400800 h 6400800"/>
              <a:gd name="connsiteX6" fmla="*/ 0 w 8686800"/>
              <a:gd name="connsiteY6" fmla="*/ 6400800 h 6400800"/>
              <a:gd name="connsiteX7" fmla="*/ 1246 w 8686800"/>
              <a:gd name="connsiteY7" fmla="*/ 9408 h 6400800"/>
              <a:gd name="connsiteX0" fmla="*/ 799558 w 9485112"/>
              <a:gd name="connsiteY0" fmla="*/ 9408 h 6400800"/>
              <a:gd name="connsiteX1" fmla="*/ 9485112 w 9485112"/>
              <a:gd name="connsiteY1" fmla="*/ 0 h 6400800"/>
              <a:gd name="connsiteX2" fmla="*/ 9485112 w 9485112"/>
              <a:gd name="connsiteY2" fmla="*/ 0 h 6400800"/>
              <a:gd name="connsiteX3" fmla="*/ 9485112 w 9485112"/>
              <a:gd name="connsiteY3" fmla="*/ 5562295 h 6400800"/>
              <a:gd name="connsiteX4" fmla="*/ 8646607 w 9485112"/>
              <a:gd name="connsiteY4" fmla="*/ 6400800 h 6400800"/>
              <a:gd name="connsiteX5" fmla="*/ 798312 w 9485112"/>
              <a:gd name="connsiteY5" fmla="*/ 6400800 h 6400800"/>
              <a:gd name="connsiteX6" fmla="*/ 798312 w 9485112"/>
              <a:gd name="connsiteY6" fmla="*/ 6400800 h 6400800"/>
              <a:gd name="connsiteX7" fmla="*/ 799558 w 9485112"/>
              <a:gd name="connsiteY7" fmla="*/ 9408 h 6400800"/>
              <a:gd name="connsiteX0" fmla="*/ 1246 w 8686800"/>
              <a:gd name="connsiteY0" fmla="*/ 9408 h 6400800"/>
              <a:gd name="connsiteX1" fmla="*/ 8686800 w 8686800"/>
              <a:gd name="connsiteY1" fmla="*/ 0 h 6400800"/>
              <a:gd name="connsiteX2" fmla="*/ 8686800 w 8686800"/>
              <a:gd name="connsiteY2" fmla="*/ 0 h 6400800"/>
              <a:gd name="connsiteX3" fmla="*/ 8686800 w 8686800"/>
              <a:gd name="connsiteY3" fmla="*/ 5562295 h 6400800"/>
              <a:gd name="connsiteX4" fmla="*/ 7848295 w 8686800"/>
              <a:gd name="connsiteY4" fmla="*/ 6400800 h 6400800"/>
              <a:gd name="connsiteX5" fmla="*/ 0 w 8686800"/>
              <a:gd name="connsiteY5" fmla="*/ 6400800 h 6400800"/>
              <a:gd name="connsiteX6" fmla="*/ 0 w 8686800"/>
              <a:gd name="connsiteY6" fmla="*/ 6400800 h 6400800"/>
              <a:gd name="connsiteX7" fmla="*/ 1246 w 8686800"/>
              <a:gd name="connsiteY7" fmla="*/ 9408 h 6400800"/>
              <a:gd name="connsiteX0" fmla="*/ 1 w 8897221"/>
              <a:gd name="connsiteY0" fmla="*/ 0 h 6461947"/>
              <a:gd name="connsiteX1" fmla="*/ 8897221 w 8897221"/>
              <a:gd name="connsiteY1" fmla="*/ 61147 h 6461947"/>
              <a:gd name="connsiteX2" fmla="*/ 8897221 w 8897221"/>
              <a:gd name="connsiteY2" fmla="*/ 61147 h 6461947"/>
              <a:gd name="connsiteX3" fmla="*/ 8897221 w 8897221"/>
              <a:gd name="connsiteY3" fmla="*/ 5623442 h 6461947"/>
              <a:gd name="connsiteX4" fmla="*/ 8058716 w 8897221"/>
              <a:gd name="connsiteY4" fmla="*/ 6461947 h 6461947"/>
              <a:gd name="connsiteX5" fmla="*/ 210421 w 8897221"/>
              <a:gd name="connsiteY5" fmla="*/ 6461947 h 6461947"/>
              <a:gd name="connsiteX6" fmla="*/ 210421 w 8897221"/>
              <a:gd name="connsiteY6" fmla="*/ 6461947 h 6461947"/>
              <a:gd name="connsiteX7" fmla="*/ 1 w 8897221"/>
              <a:gd name="connsiteY7" fmla="*/ 0 h 6461947"/>
              <a:gd name="connsiteX0" fmla="*/ 537469 w 8686800"/>
              <a:gd name="connsiteY0" fmla="*/ 333964 h 6400800"/>
              <a:gd name="connsiteX1" fmla="*/ 8686800 w 8686800"/>
              <a:gd name="connsiteY1" fmla="*/ 0 h 6400800"/>
              <a:gd name="connsiteX2" fmla="*/ 8686800 w 8686800"/>
              <a:gd name="connsiteY2" fmla="*/ 0 h 6400800"/>
              <a:gd name="connsiteX3" fmla="*/ 8686800 w 8686800"/>
              <a:gd name="connsiteY3" fmla="*/ 5562295 h 6400800"/>
              <a:gd name="connsiteX4" fmla="*/ 7848295 w 8686800"/>
              <a:gd name="connsiteY4" fmla="*/ 6400800 h 6400800"/>
              <a:gd name="connsiteX5" fmla="*/ 0 w 8686800"/>
              <a:gd name="connsiteY5" fmla="*/ 6400800 h 6400800"/>
              <a:gd name="connsiteX6" fmla="*/ 0 w 8686800"/>
              <a:gd name="connsiteY6" fmla="*/ 6400800 h 6400800"/>
              <a:gd name="connsiteX7" fmla="*/ 537469 w 8686800"/>
              <a:gd name="connsiteY7" fmla="*/ 333964 h 6400800"/>
              <a:gd name="connsiteX0" fmla="*/ 1247 w 8686800"/>
              <a:gd name="connsiteY0" fmla="*/ 0 h 6405503"/>
              <a:gd name="connsiteX1" fmla="*/ 8686800 w 8686800"/>
              <a:gd name="connsiteY1" fmla="*/ 4703 h 6405503"/>
              <a:gd name="connsiteX2" fmla="*/ 8686800 w 8686800"/>
              <a:gd name="connsiteY2" fmla="*/ 4703 h 6405503"/>
              <a:gd name="connsiteX3" fmla="*/ 8686800 w 8686800"/>
              <a:gd name="connsiteY3" fmla="*/ 5566998 h 6405503"/>
              <a:gd name="connsiteX4" fmla="*/ 7848295 w 8686800"/>
              <a:gd name="connsiteY4" fmla="*/ 6405503 h 6405503"/>
              <a:gd name="connsiteX5" fmla="*/ 0 w 8686800"/>
              <a:gd name="connsiteY5" fmla="*/ 6405503 h 6405503"/>
              <a:gd name="connsiteX6" fmla="*/ 0 w 8686800"/>
              <a:gd name="connsiteY6" fmla="*/ 6405503 h 6405503"/>
              <a:gd name="connsiteX7" fmla="*/ 1247 w 8686800"/>
              <a:gd name="connsiteY7" fmla="*/ 0 h 640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86800" h="6405503">
                <a:moveTo>
                  <a:pt x="1247" y="0"/>
                </a:moveTo>
                <a:lnTo>
                  <a:pt x="8686800" y="4703"/>
                </a:lnTo>
                <a:lnTo>
                  <a:pt x="8686800" y="4703"/>
                </a:lnTo>
                <a:lnTo>
                  <a:pt x="8686800" y="5566998"/>
                </a:lnTo>
                <a:cubicBezTo>
                  <a:pt x="8686800" y="6030092"/>
                  <a:pt x="8311389" y="6405503"/>
                  <a:pt x="7848295" y="6405503"/>
                </a:cubicBezTo>
                <a:lnTo>
                  <a:pt x="0" y="6405503"/>
                </a:lnTo>
                <a:lnTo>
                  <a:pt x="0" y="6405503"/>
                </a:lnTo>
                <a:cubicBezTo>
                  <a:pt x="208" y="5340271"/>
                  <a:pt x="624" y="3195696"/>
                  <a:pt x="1247" y="0"/>
                </a:cubicBezTo>
                <a:close/>
              </a:path>
            </a:pathLst>
          </a:custGeom>
          <a:solidFill>
            <a:schemeClr val="bg1"/>
          </a:solidFill>
          <a:ln>
            <a:noFill/>
          </a:ln>
          <a:effectLst>
            <a:outerShdw blurRad="40005" dist="22987" dir="5400000" algn="tl"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a:lstStyle/>
          <a:p>
            <a:endParaRPr lang="en-US"/>
          </a:p>
        </p:txBody>
      </p:sp>
    </p:spTree>
    <p:extLst>
      <p:ext uri="{BB962C8B-B14F-4D97-AF65-F5344CB8AC3E}">
        <p14:creationId xmlns:p14="http://schemas.microsoft.com/office/powerpoint/2010/main" val="1388746925"/>
      </p:ext>
    </p:extLst>
  </p:cSld>
  <p:clrMap bg1="lt1" tx1="dk1" bg2="lt2" tx2="dk2" accent1="accent1" accent2="accent2" accent3="accent3" accent4="accent4" accent5="accent5" accent6="accent6" hlink="hlink" folHlink="folHlink"/>
  <p:sldLayoutIdLst>
    <p:sldLayoutId id="2147483709" r:id="rId1"/>
    <p:sldLayoutId id="214748371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5382" y="289970"/>
            <a:ext cx="8310662" cy="3970318"/>
          </a:xfrm>
          <a:prstGeom prst="rect">
            <a:avLst/>
          </a:prstGeom>
          <a:noFill/>
        </p:spPr>
        <p:txBody>
          <a:bodyPr wrap="square" rtlCol="0">
            <a:spAutoFit/>
          </a:bodyPr>
          <a:lstStyle/>
          <a:p>
            <a:pPr algn="ctr"/>
            <a:endParaRPr lang="en-US" sz="3600" dirty="0" smtClean="0">
              <a:solidFill>
                <a:schemeClr val="tx1">
                  <a:lumMod val="50000"/>
                  <a:lumOff val="50000"/>
                </a:schemeClr>
              </a:solidFill>
              <a:latin typeface="Arial Black" pitchFamily="34" charset="0"/>
            </a:endParaRPr>
          </a:p>
          <a:p>
            <a:pPr algn="ctr"/>
            <a:endParaRPr lang="en-US" b="1" dirty="0" smtClean="0">
              <a:solidFill>
                <a:schemeClr val="tx1">
                  <a:lumMod val="50000"/>
                  <a:lumOff val="50000"/>
                </a:schemeClr>
              </a:solidFill>
            </a:endParaRPr>
          </a:p>
          <a:p>
            <a:pPr algn="ctr"/>
            <a:endParaRPr lang="en-US" b="1" dirty="0">
              <a:solidFill>
                <a:schemeClr val="tx1">
                  <a:lumMod val="50000"/>
                  <a:lumOff val="50000"/>
                </a:schemeClr>
              </a:solidFill>
            </a:endParaRPr>
          </a:p>
          <a:p>
            <a:pPr algn="ctr"/>
            <a:endParaRPr lang="en-US" b="1" dirty="0" smtClean="0">
              <a:solidFill>
                <a:schemeClr val="tx1">
                  <a:lumMod val="50000"/>
                  <a:lumOff val="50000"/>
                </a:schemeClr>
              </a:solidFill>
            </a:endParaRPr>
          </a:p>
          <a:p>
            <a:pPr algn="ctr"/>
            <a:endParaRPr lang="en-US" b="1" dirty="0" smtClean="0">
              <a:solidFill>
                <a:schemeClr val="tx1">
                  <a:lumMod val="50000"/>
                  <a:lumOff val="50000"/>
                </a:schemeClr>
              </a:solidFill>
            </a:endParaRPr>
          </a:p>
          <a:p>
            <a:pPr algn="ctr"/>
            <a:endParaRPr lang="en-US" b="1" dirty="0">
              <a:solidFill>
                <a:schemeClr val="tx1">
                  <a:lumMod val="50000"/>
                  <a:lumOff val="50000"/>
                </a:schemeClr>
              </a:solidFill>
            </a:endParaRPr>
          </a:p>
          <a:p>
            <a:pPr algn="ctr"/>
            <a:endParaRPr lang="en-US" b="1" dirty="0">
              <a:solidFill>
                <a:schemeClr val="tx1">
                  <a:lumMod val="50000"/>
                  <a:lumOff val="50000"/>
                </a:schemeClr>
              </a:solidFill>
            </a:endParaRPr>
          </a:p>
          <a:p>
            <a:pPr algn="ctr"/>
            <a:endParaRPr lang="en-US" dirty="0" smtClean="0">
              <a:solidFill>
                <a:schemeClr val="tx1">
                  <a:lumMod val="50000"/>
                  <a:lumOff val="50000"/>
                </a:schemeClr>
              </a:solidFill>
              <a:latin typeface="Arial Black" pitchFamily="34" charset="0"/>
            </a:endParaRPr>
          </a:p>
          <a:p>
            <a:pPr algn="ctr"/>
            <a:endParaRPr lang="en-US" dirty="0">
              <a:solidFill>
                <a:schemeClr val="tx1">
                  <a:lumMod val="50000"/>
                  <a:lumOff val="50000"/>
                </a:schemeClr>
              </a:solidFill>
              <a:latin typeface="Arial Black" pitchFamily="34" charset="0"/>
            </a:endParaRPr>
          </a:p>
          <a:p>
            <a:pPr algn="ctr"/>
            <a:endParaRPr lang="en-US" dirty="0" smtClean="0">
              <a:solidFill>
                <a:schemeClr val="tx1">
                  <a:lumMod val="50000"/>
                  <a:lumOff val="50000"/>
                </a:schemeClr>
              </a:solidFill>
              <a:latin typeface="Arial Black" pitchFamily="34" charset="0"/>
            </a:endParaRPr>
          </a:p>
          <a:p>
            <a:pPr algn="ctr"/>
            <a:endParaRPr lang="en-US" dirty="0" smtClean="0">
              <a:solidFill>
                <a:schemeClr val="tx1">
                  <a:lumMod val="50000"/>
                  <a:lumOff val="50000"/>
                </a:schemeClr>
              </a:solidFill>
              <a:latin typeface="Arial Black" pitchFamily="34" charset="0"/>
            </a:endParaRPr>
          </a:p>
          <a:p>
            <a:pPr algn="ctr"/>
            <a:endParaRPr lang="en-US" dirty="0" smtClean="0">
              <a:solidFill>
                <a:schemeClr val="tx1">
                  <a:lumMod val="50000"/>
                  <a:lumOff val="50000"/>
                </a:schemeClr>
              </a:solidFill>
              <a:latin typeface="Arial Black" pitchFamily="34" charset="0"/>
            </a:endParaRPr>
          </a:p>
          <a:p>
            <a:pPr algn="ctr"/>
            <a:endParaRPr lang="en-US" dirty="0" smtClean="0">
              <a:solidFill>
                <a:schemeClr val="tx1">
                  <a:lumMod val="50000"/>
                  <a:lumOff val="50000"/>
                </a:schemeClr>
              </a:solidFill>
              <a:latin typeface="Arial Black" pitchFamily="34" charset="0"/>
            </a:endParaRPr>
          </a:p>
        </p:txBody>
      </p:sp>
      <p:sp>
        <p:nvSpPr>
          <p:cNvPr id="4" name="Title 2"/>
          <p:cNvSpPr txBox="1">
            <a:spLocks/>
          </p:cNvSpPr>
          <p:nvPr/>
        </p:nvSpPr>
        <p:spPr>
          <a:xfrm>
            <a:off x="533400" y="124618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bg1">
                    <a:lumMod val="50000"/>
                  </a:schemeClr>
                </a:solidFill>
              </a:rPr>
              <a:t>Technology-Enriched Learning Environments</a:t>
            </a:r>
            <a:endParaRPr lang="en-US" sz="6000" b="1" dirty="0">
              <a:solidFill>
                <a:schemeClr val="bg1">
                  <a:lumMod val="50000"/>
                </a:schemeClr>
              </a:solidFill>
            </a:endParaRPr>
          </a:p>
        </p:txBody>
      </p:sp>
      <p:sp>
        <p:nvSpPr>
          <p:cNvPr id="5" name="TextBox 4"/>
          <p:cNvSpPr txBox="1"/>
          <p:nvPr/>
        </p:nvSpPr>
        <p:spPr>
          <a:xfrm>
            <a:off x="1695449" y="3334970"/>
            <a:ext cx="5867400" cy="2062103"/>
          </a:xfrm>
          <a:prstGeom prst="rect">
            <a:avLst/>
          </a:prstGeom>
          <a:noFill/>
        </p:spPr>
        <p:txBody>
          <a:bodyPr wrap="square" rtlCol="0">
            <a:spAutoFit/>
          </a:bodyPr>
          <a:lstStyle/>
          <a:p>
            <a:pPr algn="ctr"/>
            <a:r>
              <a:rPr lang="en-US" sz="3200" b="1" dirty="0" smtClean="0">
                <a:solidFill>
                  <a:schemeClr val="bg1">
                    <a:lumMod val="50000"/>
                  </a:schemeClr>
                </a:solidFill>
              </a:rPr>
              <a:t>Faculty Development Workshop</a:t>
            </a:r>
          </a:p>
          <a:p>
            <a:pPr algn="ctr"/>
            <a:r>
              <a:rPr lang="en-US" sz="2800" b="1" dirty="0" smtClean="0">
                <a:solidFill>
                  <a:schemeClr val="bg1">
                    <a:lumMod val="50000"/>
                  </a:schemeClr>
                </a:solidFill>
              </a:rPr>
              <a:t>February </a:t>
            </a:r>
            <a:r>
              <a:rPr lang="en-US" sz="2800" b="1" dirty="0">
                <a:solidFill>
                  <a:schemeClr val="bg1">
                    <a:lumMod val="50000"/>
                  </a:schemeClr>
                </a:solidFill>
              </a:rPr>
              <a:t>2</a:t>
            </a:r>
            <a:r>
              <a:rPr lang="en-US" sz="2800" b="1" dirty="0" smtClean="0">
                <a:solidFill>
                  <a:schemeClr val="bg1">
                    <a:lumMod val="50000"/>
                  </a:schemeClr>
                </a:solidFill>
              </a:rPr>
              <a:t>1, 2013</a:t>
            </a:r>
            <a:endParaRPr lang="en-US" sz="2800" b="1" dirty="0">
              <a:solidFill>
                <a:schemeClr val="bg1">
                  <a:lumMod val="50000"/>
                </a:schemeClr>
              </a:solidFill>
            </a:endParaRPr>
          </a:p>
          <a:p>
            <a:pPr algn="ctr"/>
            <a:endParaRPr lang="en-US" sz="3200" b="1" dirty="0" smtClean="0">
              <a:solidFill>
                <a:schemeClr val="bg1">
                  <a:lumMod val="50000"/>
                </a:schemeClr>
              </a:solidFill>
            </a:endParaRPr>
          </a:p>
          <a:p>
            <a:pPr algn="ctr"/>
            <a:endParaRPr lang="en-US" sz="3200" b="1" i="1" dirty="0">
              <a:solidFill>
                <a:schemeClr val="bg1">
                  <a:lumMod val="50000"/>
                </a:schemeClr>
              </a:solidFill>
            </a:endParaRPr>
          </a:p>
        </p:txBody>
      </p:sp>
      <p:sp>
        <p:nvSpPr>
          <p:cNvPr id="6" name="TextBox 5"/>
          <p:cNvSpPr txBox="1"/>
          <p:nvPr/>
        </p:nvSpPr>
        <p:spPr>
          <a:xfrm>
            <a:off x="1986641" y="4620985"/>
            <a:ext cx="5157108" cy="1569660"/>
          </a:xfrm>
          <a:prstGeom prst="rect">
            <a:avLst/>
          </a:prstGeom>
          <a:noFill/>
        </p:spPr>
        <p:txBody>
          <a:bodyPr wrap="square" rtlCol="0">
            <a:spAutoFit/>
          </a:bodyPr>
          <a:lstStyle/>
          <a:p>
            <a:pPr algn="ctr"/>
            <a:r>
              <a:rPr lang="en-US" sz="2400" b="1" i="1" dirty="0">
                <a:solidFill>
                  <a:schemeClr val="bg1">
                    <a:lumMod val="50000"/>
                  </a:schemeClr>
                </a:solidFill>
              </a:rPr>
              <a:t>Donna L. Pattison, </a:t>
            </a:r>
            <a:r>
              <a:rPr lang="en-US" sz="2400" b="1" i="1" dirty="0" smtClean="0">
                <a:solidFill>
                  <a:schemeClr val="bg1">
                    <a:lumMod val="50000"/>
                  </a:schemeClr>
                </a:solidFill>
              </a:rPr>
              <a:t>PhD</a:t>
            </a:r>
          </a:p>
          <a:p>
            <a:pPr algn="ctr"/>
            <a:r>
              <a:rPr lang="en-US" sz="2400" b="1" i="1" dirty="0" smtClean="0">
                <a:solidFill>
                  <a:schemeClr val="bg1">
                    <a:lumMod val="50000"/>
                  </a:schemeClr>
                </a:solidFill>
              </a:rPr>
              <a:t>Instructional Professor</a:t>
            </a:r>
          </a:p>
          <a:p>
            <a:pPr algn="ctr"/>
            <a:r>
              <a:rPr lang="en-US" sz="2400" b="1" i="1" dirty="0" smtClean="0">
                <a:solidFill>
                  <a:schemeClr val="bg1">
                    <a:lumMod val="50000"/>
                  </a:schemeClr>
                </a:solidFill>
              </a:rPr>
              <a:t>Department of Biology &amp; Biochemistry</a:t>
            </a:r>
            <a:endParaRPr lang="en-US" sz="2400" b="1" i="1" dirty="0">
              <a:solidFill>
                <a:schemeClr val="bg1">
                  <a:lumMod val="50000"/>
                </a:schemeClr>
              </a:solidFill>
            </a:endParaRPr>
          </a:p>
          <a:p>
            <a:pPr algn="ctr"/>
            <a:endParaRPr lang="en-US" sz="2400" dirty="0"/>
          </a:p>
        </p:txBody>
      </p:sp>
    </p:spTree>
    <p:extLst>
      <p:ext uri="{BB962C8B-B14F-4D97-AF65-F5344CB8AC3E}">
        <p14:creationId xmlns:p14="http://schemas.microsoft.com/office/powerpoint/2010/main" val="211599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166" y="1121750"/>
            <a:ext cx="8184776" cy="5262979"/>
          </a:xfrm>
          <a:prstGeom prst="rect">
            <a:avLst/>
          </a:prstGeom>
          <a:noFill/>
        </p:spPr>
        <p:txBody>
          <a:bodyPr wrap="square" rtlCol="0">
            <a:spAutoFit/>
          </a:bodyPr>
          <a:lstStyle/>
          <a:p>
            <a:r>
              <a:rPr lang="en-US" sz="2400" b="1" dirty="0" smtClean="0"/>
              <a:t>Setting options:</a:t>
            </a:r>
          </a:p>
          <a:p>
            <a:endParaRPr lang="en-US" sz="2400" dirty="0" smtClean="0"/>
          </a:p>
          <a:p>
            <a:pPr marL="285750" indent="-285750">
              <a:buFont typeface="Arial" panose="020B0604020202020204" pitchFamily="34" charset="0"/>
              <a:buChar char="•"/>
            </a:pPr>
            <a:r>
              <a:rPr lang="en-US" sz="2400" b="1" u="sng" dirty="0" smtClean="0"/>
              <a:t>Public:</a:t>
            </a:r>
            <a:r>
              <a:rPr lang="en-US" sz="2400" b="1" dirty="0" smtClean="0"/>
              <a:t>  </a:t>
            </a:r>
            <a:r>
              <a:rPr lang="en-US" sz="2400" dirty="0" smtClean="0"/>
              <a:t>Anyone can view it.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b="1" u="sng" dirty="0" smtClean="0"/>
              <a:t>Unlisted: </a:t>
            </a:r>
            <a:r>
              <a:rPr lang="en-US" sz="2400" dirty="0" smtClean="0"/>
              <a:t>The video can only be seen by those who have the link.  Anyone that is sent the link though can share with others.  Video cannot be found by searching.</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b="1" u="sng" dirty="0" smtClean="0"/>
              <a:t>Private:</a:t>
            </a:r>
            <a:r>
              <a:rPr lang="en-US" sz="2400" b="1" dirty="0" smtClean="0"/>
              <a:t>  </a:t>
            </a:r>
            <a:r>
              <a:rPr lang="en-US" sz="2400" dirty="0" smtClean="0"/>
              <a:t>Only those you invite to view the video can see it. They must have their own </a:t>
            </a:r>
            <a:r>
              <a:rPr lang="en-US" sz="2400" dirty="0" err="1" smtClean="0"/>
              <a:t>Youtube</a:t>
            </a:r>
            <a:r>
              <a:rPr lang="en-US" sz="2400" dirty="0" smtClean="0"/>
              <a:t> account.  You can only invite up to 50 people.  It cannot be shared with anyone not on the invitation list.</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p:txBody>
      </p:sp>
      <p:sp>
        <p:nvSpPr>
          <p:cNvPr id="5" name="Rectangle 4"/>
          <p:cNvSpPr/>
          <p:nvPr/>
        </p:nvSpPr>
        <p:spPr>
          <a:xfrm>
            <a:off x="2333438" y="219635"/>
            <a:ext cx="3763531" cy="769441"/>
          </a:xfrm>
          <a:prstGeom prst="rect">
            <a:avLst/>
          </a:prstGeom>
        </p:spPr>
        <p:txBody>
          <a:bodyPr wrap="none">
            <a:spAutoFit/>
          </a:bodyPr>
          <a:lstStyle/>
          <a:p>
            <a:pPr algn="ctr"/>
            <a:r>
              <a:rPr lang="en-US" sz="4400" b="1" dirty="0" smtClean="0">
                <a:latin typeface="+mj-lt"/>
              </a:rPr>
              <a:t>Using YouTube:</a:t>
            </a:r>
            <a:endParaRPr lang="en-US" sz="4400" b="1" dirty="0">
              <a:latin typeface="+mj-lt"/>
            </a:endParaRPr>
          </a:p>
        </p:txBody>
      </p:sp>
    </p:spTree>
    <p:extLst>
      <p:ext uri="{BB962C8B-B14F-4D97-AF65-F5344CB8AC3E}">
        <p14:creationId xmlns:p14="http://schemas.microsoft.com/office/powerpoint/2010/main" val="3996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3438" y="219635"/>
            <a:ext cx="3763531" cy="769441"/>
          </a:xfrm>
          <a:prstGeom prst="rect">
            <a:avLst/>
          </a:prstGeom>
        </p:spPr>
        <p:txBody>
          <a:bodyPr wrap="none">
            <a:spAutoFit/>
          </a:bodyPr>
          <a:lstStyle/>
          <a:p>
            <a:pPr algn="ctr"/>
            <a:r>
              <a:rPr lang="en-US" sz="4400" b="1" dirty="0" smtClean="0">
                <a:latin typeface="+mj-lt"/>
              </a:rPr>
              <a:t>Using YouTube:</a:t>
            </a:r>
            <a:endParaRPr lang="en-US" sz="4400" b="1" dirty="0">
              <a:latin typeface="+mj-lt"/>
            </a:endParaRPr>
          </a:p>
        </p:txBody>
      </p:sp>
      <p:sp>
        <p:nvSpPr>
          <p:cNvPr id="5" name="TextBox 4"/>
          <p:cNvSpPr txBox="1"/>
          <p:nvPr/>
        </p:nvSpPr>
        <p:spPr>
          <a:xfrm>
            <a:off x="493057" y="1290918"/>
            <a:ext cx="7808259" cy="1200329"/>
          </a:xfrm>
          <a:prstGeom prst="rect">
            <a:avLst/>
          </a:prstGeom>
          <a:noFill/>
        </p:spPr>
        <p:txBody>
          <a:bodyPr wrap="square" rtlCol="0">
            <a:spAutoFit/>
          </a:bodyPr>
          <a:lstStyle/>
          <a:p>
            <a:r>
              <a:rPr lang="en-US" dirty="0" smtClean="0"/>
              <a:t>Be sure to obtain a video release consent form from all students in any video you are posting or be sure the students are not identifiable in the video!  Many university legal offices (Office of the General Counsel) have a specific form you should use.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635" y="2840870"/>
            <a:ext cx="6625105" cy="321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871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2729" y="206188"/>
            <a:ext cx="8749553" cy="769441"/>
          </a:xfrm>
          <a:prstGeom prst="rect">
            <a:avLst/>
          </a:prstGeom>
          <a:noFill/>
        </p:spPr>
        <p:txBody>
          <a:bodyPr wrap="square" rtlCol="0">
            <a:spAutoFit/>
          </a:bodyPr>
          <a:lstStyle/>
          <a:p>
            <a:r>
              <a:rPr lang="en-US" sz="4400" b="1" dirty="0" smtClean="0">
                <a:latin typeface="+mj-lt"/>
              </a:rPr>
              <a:t>Blogs, Wikis, and Discussion Boards</a:t>
            </a:r>
            <a:endParaRPr lang="en-US" sz="4400" b="1" dirty="0">
              <a:latin typeface="+mj-lt"/>
            </a:endParaRPr>
          </a:p>
        </p:txBody>
      </p:sp>
      <p:sp>
        <p:nvSpPr>
          <p:cNvPr id="6" name="TextBox 5"/>
          <p:cNvSpPr txBox="1"/>
          <p:nvPr/>
        </p:nvSpPr>
        <p:spPr>
          <a:xfrm>
            <a:off x="632012" y="1326776"/>
            <a:ext cx="5867400" cy="3046988"/>
          </a:xfrm>
          <a:prstGeom prst="rect">
            <a:avLst/>
          </a:prstGeom>
          <a:noFill/>
        </p:spPr>
        <p:txBody>
          <a:bodyPr wrap="square" rtlCol="0">
            <a:spAutoFit/>
          </a:bodyPr>
          <a:lstStyle/>
          <a:p>
            <a:r>
              <a:rPr lang="en-US" sz="2400" dirty="0" smtClean="0"/>
              <a:t>Blog = weblog:  running online journal</a:t>
            </a:r>
          </a:p>
          <a:p>
            <a:endParaRPr lang="en-US" sz="2400" dirty="0" smtClean="0"/>
          </a:p>
          <a:p>
            <a:r>
              <a:rPr lang="en-US" sz="2400" dirty="0" smtClean="0"/>
              <a:t>Wikis:  interactive web </a:t>
            </a:r>
            <a:r>
              <a:rPr lang="en-US" sz="2400" dirty="0"/>
              <a:t>p</a:t>
            </a:r>
            <a:r>
              <a:rPr lang="en-US" sz="2400" dirty="0" smtClean="0"/>
              <a:t>age</a:t>
            </a:r>
          </a:p>
          <a:p>
            <a:endParaRPr lang="en-US" sz="2400" dirty="0" smtClean="0"/>
          </a:p>
          <a:p>
            <a:r>
              <a:rPr lang="en-US" sz="2400" dirty="0" smtClean="0"/>
              <a:t>Discussion boards:  online discussion</a:t>
            </a:r>
          </a:p>
          <a:p>
            <a:endParaRPr lang="en-US" sz="2400" dirty="0" smtClean="0"/>
          </a:p>
          <a:p>
            <a:endParaRPr lang="en-US" sz="2400" dirty="0" smtClean="0"/>
          </a:p>
          <a:p>
            <a:r>
              <a:rPr lang="en-US" sz="2400" dirty="0" smtClean="0"/>
              <a:t>Lay the ground rules!</a:t>
            </a:r>
            <a:endParaRPr lang="en-US" sz="2400" dirty="0"/>
          </a:p>
        </p:txBody>
      </p:sp>
    </p:spTree>
    <p:extLst>
      <p:ext uri="{BB962C8B-B14F-4D97-AF65-F5344CB8AC3E}">
        <p14:creationId xmlns:p14="http://schemas.microsoft.com/office/powerpoint/2010/main" val="396965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28600" y="152400"/>
          <a:ext cx="8610600" cy="6604000"/>
        </p:xfrm>
        <a:graphic>
          <a:graphicData uri="http://schemas.openxmlformats.org/drawingml/2006/table">
            <a:tbl>
              <a:tblPr firstRow="1" bandRow="1">
                <a:tableStyleId>{5C22544A-7EE6-4342-B048-85BDC9FD1C3A}</a:tableStyleId>
              </a:tblPr>
              <a:tblGrid>
                <a:gridCol w="2057400"/>
                <a:gridCol w="2247900"/>
                <a:gridCol w="2152650"/>
                <a:gridCol w="2152650"/>
              </a:tblGrid>
              <a:tr h="370840">
                <a:tc>
                  <a:txBody>
                    <a:bodyPr/>
                    <a:lstStyle/>
                    <a:p>
                      <a:r>
                        <a:rPr lang="en-US" dirty="0" smtClean="0"/>
                        <a:t>Topic</a:t>
                      </a:r>
                      <a:endParaRPr lang="en-US" dirty="0"/>
                    </a:p>
                  </a:txBody>
                  <a:tcPr/>
                </a:tc>
                <a:tc>
                  <a:txBody>
                    <a:bodyPr/>
                    <a:lstStyle/>
                    <a:p>
                      <a:r>
                        <a:rPr lang="en-US" dirty="0" smtClean="0"/>
                        <a:t>Blog</a:t>
                      </a:r>
                      <a:endParaRPr lang="en-US" dirty="0"/>
                    </a:p>
                  </a:txBody>
                  <a:tcPr/>
                </a:tc>
                <a:tc>
                  <a:txBody>
                    <a:bodyPr/>
                    <a:lstStyle/>
                    <a:p>
                      <a:r>
                        <a:rPr lang="en-US" dirty="0" smtClean="0"/>
                        <a:t>Wiki</a:t>
                      </a:r>
                      <a:endParaRPr lang="en-US" dirty="0"/>
                    </a:p>
                  </a:txBody>
                  <a:tcPr/>
                </a:tc>
                <a:tc>
                  <a:txBody>
                    <a:bodyPr/>
                    <a:lstStyle/>
                    <a:p>
                      <a:r>
                        <a:rPr lang="en-US" dirty="0" smtClean="0"/>
                        <a:t>Discussion Board</a:t>
                      </a:r>
                      <a:endParaRPr lang="en-US" dirty="0"/>
                    </a:p>
                  </a:txBody>
                  <a:tcPr/>
                </a:tc>
              </a:tr>
              <a:tr h="370840">
                <a:tc>
                  <a:txBody>
                    <a:bodyPr/>
                    <a:lstStyle/>
                    <a:p>
                      <a:r>
                        <a:rPr lang="en-US" dirty="0" smtClean="0"/>
                        <a:t>Name</a:t>
                      </a:r>
                      <a:r>
                        <a:rPr lang="en-US" baseline="0" dirty="0" smtClean="0"/>
                        <a:t> origin</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Focus</a:t>
                      </a:r>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Control</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Content type</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Purpose</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Organization/</a:t>
                      </a:r>
                    </a:p>
                    <a:p>
                      <a:r>
                        <a:rPr lang="en-US" dirty="0" smtClean="0"/>
                        <a:t>Features</a:t>
                      </a:r>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Voice</a:t>
                      </a:r>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Design</a:t>
                      </a:r>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Possible Uses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Scenarios/Reasons</a:t>
                      </a:r>
                      <a:r>
                        <a:rPr lang="en-US" baseline="0" dirty="0" smtClean="0"/>
                        <a:t> to Use for Teaching</a:t>
                      </a:r>
                      <a:endParaRPr lang="en-US" dirty="0" smtClean="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Challenges</a:t>
                      </a:r>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160380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0742" y="193146"/>
            <a:ext cx="7125219" cy="769441"/>
          </a:xfrm>
          <a:prstGeom prst="rect">
            <a:avLst/>
          </a:prstGeom>
        </p:spPr>
        <p:txBody>
          <a:bodyPr wrap="none">
            <a:spAutoFit/>
          </a:bodyPr>
          <a:lstStyle/>
          <a:p>
            <a:pPr algn="ctr"/>
            <a:r>
              <a:rPr lang="en-US" sz="4400" b="1" dirty="0" smtClean="0">
                <a:latin typeface="+mj-lt"/>
              </a:rPr>
              <a:t>Threaded discussion forums…</a:t>
            </a:r>
            <a:endParaRPr lang="en-US" sz="4400" b="1" dirty="0">
              <a:latin typeface="+mj-lt"/>
            </a:endParaRPr>
          </a:p>
        </p:txBody>
      </p:sp>
      <p:sp>
        <p:nvSpPr>
          <p:cNvPr id="5" name="TextBox 4"/>
          <p:cNvSpPr txBox="1"/>
          <p:nvPr/>
        </p:nvSpPr>
        <p:spPr>
          <a:xfrm>
            <a:off x="985239" y="1349188"/>
            <a:ext cx="7436224" cy="1569660"/>
          </a:xfrm>
          <a:prstGeom prst="rect">
            <a:avLst/>
          </a:prstGeom>
          <a:noFill/>
        </p:spPr>
        <p:txBody>
          <a:bodyPr wrap="square" rtlCol="0">
            <a:spAutoFit/>
          </a:bodyPr>
          <a:lstStyle/>
          <a:p>
            <a:pPr marL="342900" indent="-342900">
              <a:buAutoNum type="arabicPeriod"/>
            </a:pPr>
            <a:r>
              <a:rPr lang="en-US" sz="2400" dirty="0" smtClean="0"/>
              <a:t>Discussion in class.</a:t>
            </a:r>
          </a:p>
          <a:p>
            <a:pPr marL="342900" indent="-342900">
              <a:buAutoNum type="arabicPeriod"/>
            </a:pPr>
            <a:r>
              <a:rPr lang="en-US" sz="2400" dirty="0" smtClean="0"/>
              <a:t>Post questions on the web-based discussion board.</a:t>
            </a:r>
          </a:p>
          <a:p>
            <a:pPr marL="342900" indent="-342900">
              <a:buAutoNum type="arabicPeriod"/>
            </a:pPr>
            <a:r>
              <a:rPr lang="en-US" sz="2400" dirty="0" smtClean="0"/>
              <a:t>Students chose a question and post a response.</a:t>
            </a:r>
          </a:p>
          <a:p>
            <a:pPr marL="342900" indent="-342900">
              <a:buAutoNum type="arabicPeriod"/>
            </a:pPr>
            <a:r>
              <a:rPr lang="en-US" sz="2400" dirty="0" smtClean="0"/>
              <a:t>Students post at least two replies.  </a:t>
            </a:r>
          </a:p>
        </p:txBody>
      </p:sp>
      <p:sp>
        <p:nvSpPr>
          <p:cNvPr id="6" name="TextBox 5"/>
          <p:cNvSpPr txBox="1"/>
          <p:nvPr/>
        </p:nvSpPr>
        <p:spPr>
          <a:xfrm>
            <a:off x="349624" y="4267200"/>
            <a:ext cx="8417857" cy="830997"/>
          </a:xfrm>
          <a:prstGeom prst="rect">
            <a:avLst/>
          </a:prstGeom>
          <a:noFill/>
        </p:spPr>
        <p:txBody>
          <a:bodyPr wrap="square" rtlCol="0">
            <a:spAutoFit/>
          </a:bodyPr>
          <a:lstStyle/>
          <a:p>
            <a:r>
              <a:rPr lang="en-US" sz="2400" dirty="0" smtClean="0"/>
              <a:t>Pre-</a:t>
            </a:r>
            <a:r>
              <a:rPr lang="en-US" sz="2400" dirty="0" err="1" smtClean="0"/>
              <a:t>reading→In</a:t>
            </a:r>
            <a:r>
              <a:rPr lang="en-US" sz="2400" dirty="0" smtClean="0"/>
              <a:t>-class </a:t>
            </a:r>
            <a:r>
              <a:rPr lang="en-US" sz="2400" dirty="0" err="1" smtClean="0"/>
              <a:t>discussion→Discussion</a:t>
            </a:r>
            <a:r>
              <a:rPr lang="en-US" sz="2400" dirty="0" smtClean="0"/>
              <a:t> </a:t>
            </a:r>
            <a:r>
              <a:rPr lang="en-US" sz="2400" dirty="0" err="1" smtClean="0"/>
              <a:t>Board→Wrap</a:t>
            </a:r>
            <a:r>
              <a:rPr lang="en-US" sz="2400" dirty="0" smtClean="0"/>
              <a:t>-up in-class discussion</a:t>
            </a:r>
            <a:endParaRPr lang="en-US" sz="2400" dirty="0"/>
          </a:p>
        </p:txBody>
      </p:sp>
    </p:spTree>
    <p:extLst>
      <p:ext uri="{BB962C8B-B14F-4D97-AF65-F5344CB8AC3E}">
        <p14:creationId xmlns:p14="http://schemas.microsoft.com/office/powerpoint/2010/main" val="831794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2881" y="214716"/>
            <a:ext cx="2323073" cy="646331"/>
          </a:xfrm>
          <a:prstGeom prst="rect">
            <a:avLst/>
          </a:prstGeom>
        </p:spPr>
        <p:txBody>
          <a:bodyPr wrap="none">
            <a:spAutoFit/>
          </a:bodyPr>
          <a:lstStyle/>
          <a:p>
            <a:pPr algn="ctr"/>
            <a:r>
              <a:rPr lang="en-US" sz="3600" b="1" dirty="0" smtClean="0">
                <a:latin typeface="+mj-lt"/>
              </a:rPr>
              <a:t>Discussion:</a:t>
            </a:r>
            <a:endParaRPr lang="en-US" sz="3600" b="1" dirty="0">
              <a:latin typeface="+mj-lt"/>
            </a:endParaRPr>
          </a:p>
        </p:txBody>
      </p:sp>
      <p:sp>
        <p:nvSpPr>
          <p:cNvPr id="6" name="TextBox 5"/>
          <p:cNvSpPr txBox="1"/>
          <p:nvPr/>
        </p:nvSpPr>
        <p:spPr>
          <a:xfrm>
            <a:off x="762000" y="1246094"/>
            <a:ext cx="7734300" cy="2677656"/>
          </a:xfrm>
          <a:prstGeom prst="rect">
            <a:avLst/>
          </a:prstGeom>
          <a:noFill/>
        </p:spPr>
        <p:txBody>
          <a:bodyPr wrap="square" rtlCol="0">
            <a:spAutoFit/>
          </a:bodyPr>
          <a:lstStyle/>
          <a:p>
            <a:r>
              <a:rPr lang="en-US" sz="2800" dirty="0" smtClean="0"/>
              <a:t>What are some ways technology can be integrated into a class?  </a:t>
            </a:r>
          </a:p>
          <a:p>
            <a:endParaRPr lang="en-US" sz="2800" dirty="0" smtClean="0"/>
          </a:p>
          <a:p>
            <a:pPr lvl="1">
              <a:buFont typeface="Arial" pitchFamily="34" charset="0"/>
              <a:buChar char="•"/>
            </a:pPr>
            <a:r>
              <a:rPr lang="en-US" sz="2800" dirty="0" smtClean="0"/>
              <a:t>in the lecture hall</a:t>
            </a:r>
          </a:p>
          <a:p>
            <a:pPr lvl="1">
              <a:buFont typeface="Arial" pitchFamily="34" charset="0"/>
              <a:buChar char="•"/>
            </a:pPr>
            <a:r>
              <a:rPr lang="en-US" sz="2800" dirty="0" smtClean="0"/>
              <a:t>in the teaching lab</a:t>
            </a:r>
          </a:p>
          <a:p>
            <a:pPr lvl="1">
              <a:buFont typeface="Arial" pitchFamily="34" charset="0"/>
              <a:buChar char="•"/>
            </a:pPr>
            <a:r>
              <a:rPr lang="en-US" sz="2800" dirty="0" smtClean="0"/>
              <a:t>in outside of class assignments</a:t>
            </a:r>
            <a:endParaRPr lang="en-US" sz="2800" dirty="0"/>
          </a:p>
        </p:txBody>
      </p:sp>
      <p:pic>
        <p:nvPicPr>
          <p:cNvPr id="7" name="Picture 2" descr="C:\Program Files\Microsoft Office\MEDIA\CAGCAT10\j0300520.gif"/>
          <p:cNvPicPr>
            <a:picLocks noChangeAspect="1" noChangeArrowheads="1" noCrop="1"/>
          </p:cNvPicPr>
          <p:nvPr/>
        </p:nvPicPr>
        <p:blipFill>
          <a:blip r:embed="rId2" cstate="print"/>
          <a:srcRect/>
          <a:stretch>
            <a:fillRect/>
          </a:stretch>
        </p:blipFill>
        <p:spPr bwMode="auto">
          <a:xfrm>
            <a:off x="6477000" y="4195034"/>
            <a:ext cx="2019300" cy="1736598"/>
          </a:xfrm>
          <a:prstGeom prst="rect">
            <a:avLst/>
          </a:prstGeom>
          <a:noFill/>
        </p:spPr>
      </p:pic>
    </p:spTree>
    <p:extLst>
      <p:ext uri="{BB962C8B-B14F-4D97-AF65-F5344CB8AC3E}">
        <p14:creationId xmlns:p14="http://schemas.microsoft.com/office/powerpoint/2010/main" val="1897286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6106" y="224118"/>
            <a:ext cx="6477000" cy="646331"/>
          </a:xfrm>
          <a:prstGeom prst="rect">
            <a:avLst/>
          </a:prstGeom>
          <a:noFill/>
        </p:spPr>
        <p:txBody>
          <a:bodyPr wrap="square" rtlCol="0">
            <a:spAutoFit/>
          </a:bodyPr>
          <a:lstStyle/>
          <a:p>
            <a:pPr algn="ctr"/>
            <a:r>
              <a:rPr lang="en-US" sz="3600" b="1" dirty="0" smtClean="0">
                <a:latin typeface="+mj-lt"/>
              </a:rPr>
              <a:t>Integrating Technology into Class</a:t>
            </a:r>
            <a:endParaRPr lang="en-US" sz="3600" b="1" dirty="0">
              <a:latin typeface="+mj-lt"/>
            </a:endParaRPr>
          </a:p>
        </p:txBody>
      </p:sp>
      <p:pic>
        <p:nvPicPr>
          <p:cNvPr id="6" name="Picture 7" descr="C:\Users\Donna Pattison\AppData\Local\Microsoft\Windows\Temporary Internet Files\Content.IE5\7675HNDN\MC900199339[1].wmf"/>
          <p:cNvPicPr>
            <a:picLocks noChangeAspect="1" noChangeArrowheads="1"/>
          </p:cNvPicPr>
          <p:nvPr/>
        </p:nvPicPr>
        <p:blipFill>
          <a:blip r:embed="rId2" cstate="print"/>
          <a:srcRect/>
          <a:stretch>
            <a:fillRect/>
          </a:stretch>
        </p:blipFill>
        <p:spPr bwMode="auto">
          <a:xfrm>
            <a:off x="6172200" y="4630950"/>
            <a:ext cx="2691897" cy="1650646"/>
          </a:xfrm>
          <a:prstGeom prst="rect">
            <a:avLst/>
          </a:prstGeom>
          <a:noFill/>
        </p:spPr>
      </p:pic>
      <p:sp>
        <p:nvSpPr>
          <p:cNvPr id="7" name="TextBox 6"/>
          <p:cNvSpPr txBox="1"/>
          <p:nvPr/>
        </p:nvSpPr>
        <p:spPr>
          <a:xfrm>
            <a:off x="1243852" y="1124984"/>
            <a:ext cx="7496735" cy="2677656"/>
          </a:xfrm>
          <a:prstGeom prst="rect">
            <a:avLst/>
          </a:prstGeom>
          <a:noFill/>
        </p:spPr>
        <p:txBody>
          <a:bodyPr wrap="square" rtlCol="0">
            <a:spAutoFit/>
          </a:bodyPr>
          <a:lstStyle/>
          <a:p>
            <a:pPr marL="342900" indent="-342900">
              <a:buAutoNum type="arabicPeriod"/>
            </a:pPr>
            <a:r>
              <a:rPr lang="en-US" sz="2400" dirty="0" smtClean="0"/>
              <a:t>Information Seeking and Problem-Solving</a:t>
            </a:r>
          </a:p>
          <a:p>
            <a:pPr marL="342900" indent="-342900"/>
            <a:endParaRPr lang="en-US" sz="2400" dirty="0" smtClean="0"/>
          </a:p>
          <a:p>
            <a:pPr marL="342900" indent="-342900"/>
            <a:r>
              <a:rPr lang="en-US" sz="2400" dirty="0" smtClean="0"/>
              <a:t>2.  Computerized Modeling and Simulations</a:t>
            </a:r>
          </a:p>
          <a:p>
            <a:pPr marL="342900" indent="-342900"/>
            <a:endParaRPr lang="en-US" sz="2400" dirty="0" smtClean="0"/>
          </a:p>
          <a:p>
            <a:pPr marL="457200" indent="-457200"/>
            <a:r>
              <a:rPr lang="en-US" sz="2400" dirty="0" smtClean="0"/>
              <a:t>3.  Computer-Based Laboratories and Real-Time Graphing</a:t>
            </a:r>
          </a:p>
          <a:p>
            <a:pPr marL="457200" indent="-457200"/>
            <a:endParaRPr lang="en-US" sz="2400" dirty="0" smtClean="0"/>
          </a:p>
          <a:p>
            <a:pPr marL="342900" indent="-342900"/>
            <a:r>
              <a:rPr lang="en-US" sz="2400" dirty="0" smtClean="0"/>
              <a:t>4.  Collaborative Learning and Knowledge Sharing</a:t>
            </a:r>
            <a:endParaRPr lang="en-US" sz="2400" dirty="0"/>
          </a:p>
        </p:txBody>
      </p:sp>
    </p:spTree>
    <p:extLst>
      <p:ext uri="{BB962C8B-B14F-4D97-AF65-F5344CB8AC3E}">
        <p14:creationId xmlns:p14="http://schemas.microsoft.com/office/powerpoint/2010/main" val="1954101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2303929" y="1724483"/>
            <a:ext cx="4295775" cy="3337214"/>
          </a:xfrm>
          <a:prstGeom prst="rect">
            <a:avLst/>
          </a:prstGeom>
          <a:noFill/>
          <a:ln w="9525">
            <a:noFill/>
            <a:miter lim="800000"/>
            <a:headEnd/>
            <a:tailEnd/>
          </a:ln>
        </p:spPr>
      </p:pic>
      <p:sp>
        <p:nvSpPr>
          <p:cNvPr id="6" name="TextBox 5"/>
          <p:cNvSpPr txBox="1"/>
          <p:nvPr/>
        </p:nvSpPr>
        <p:spPr>
          <a:xfrm>
            <a:off x="1295400" y="304799"/>
            <a:ext cx="6096000" cy="646331"/>
          </a:xfrm>
          <a:prstGeom prst="rect">
            <a:avLst/>
          </a:prstGeom>
          <a:noFill/>
        </p:spPr>
        <p:txBody>
          <a:bodyPr wrap="square" rtlCol="0">
            <a:spAutoFit/>
          </a:bodyPr>
          <a:lstStyle/>
          <a:p>
            <a:pPr algn="ctr"/>
            <a:r>
              <a:rPr lang="en-US" sz="3600" b="1" dirty="0" err="1" smtClean="0">
                <a:latin typeface="+mj-lt"/>
              </a:rPr>
              <a:t>Probeware</a:t>
            </a:r>
            <a:endParaRPr lang="en-US" sz="3600" b="1" dirty="0">
              <a:latin typeface="+mj-lt"/>
            </a:endParaRPr>
          </a:p>
        </p:txBody>
      </p:sp>
    </p:spTree>
    <p:extLst>
      <p:ext uri="{BB962C8B-B14F-4D97-AF65-F5344CB8AC3E}">
        <p14:creationId xmlns:p14="http://schemas.microsoft.com/office/powerpoint/2010/main" val="258784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4059" y="1801906"/>
            <a:ext cx="6880412" cy="1200329"/>
          </a:xfrm>
          <a:prstGeom prst="rect">
            <a:avLst/>
          </a:prstGeom>
        </p:spPr>
        <p:txBody>
          <a:bodyPr wrap="square">
            <a:spAutoFit/>
          </a:bodyPr>
          <a:lstStyle/>
          <a:p>
            <a:pPr algn="ctr"/>
            <a:r>
              <a:rPr lang="en-US" sz="2400" b="1" dirty="0" smtClean="0">
                <a:latin typeface="Arial" pitchFamily="34" charset="0"/>
                <a:cs typeface="Arial" pitchFamily="34" charset="0"/>
              </a:rPr>
              <a:t>What online resources are available that may be applicable to teaching a college biological science course?</a:t>
            </a:r>
            <a:endParaRPr lang="en-US" sz="2400" b="1" dirty="0">
              <a:latin typeface="Arial" pitchFamily="34" charset="0"/>
              <a:cs typeface="Arial" pitchFamily="34" charset="0"/>
            </a:endParaRPr>
          </a:p>
        </p:txBody>
      </p:sp>
      <p:sp>
        <p:nvSpPr>
          <p:cNvPr id="6" name="Rectangle 5"/>
          <p:cNvSpPr/>
          <p:nvPr/>
        </p:nvSpPr>
        <p:spPr>
          <a:xfrm>
            <a:off x="1667436" y="336177"/>
            <a:ext cx="6024119" cy="769441"/>
          </a:xfrm>
          <a:prstGeom prst="rect">
            <a:avLst/>
          </a:prstGeom>
        </p:spPr>
        <p:txBody>
          <a:bodyPr wrap="square">
            <a:spAutoFit/>
          </a:bodyPr>
          <a:lstStyle/>
          <a:p>
            <a:pPr algn="ctr"/>
            <a:r>
              <a:rPr lang="en-US" sz="4400" b="1" dirty="0" smtClean="0">
                <a:latin typeface="+mj-lt"/>
              </a:rPr>
              <a:t>Discussion:</a:t>
            </a:r>
            <a:endParaRPr lang="en-US" sz="4400" b="1" dirty="0">
              <a:latin typeface="+mj-lt"/>
            </a:endParaRPr>
          </a:p>
        </p:txBody>
      </p:sp>
    </p:spTree>
    <p:extLst>
      <p:ext uri="{BB962C8B-B14F-4D97-AF65-F5344CB8AC3E}">
        <p14:creationId xmlns:p14="http://schemas.microsoft.com/office/powerpoint/2010/main" val="128091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2915" y="170330"/>
            <a:ext cx="4374659" cy="769441"/>
          </a:xfrm>
          <a:prstGeom prst="rect">
            <a:avLst/>
          </a:prstGeom>
        </p:spPr>
        <p:txBody>
          <a:bodyPr wrap="none">
            <a:spAutoFit/>
          </a:bodyPr>
          <a:lstStyle/>
          <a:p>
            <a:pPr algn="ctr"/>
            <a:r>
              <a:rPr lang="en-US" sz="4400" b="1" dirty="0" smtClean="0">
                <a:latin typeface="+mj-lt"/>
              </a:rPr>
              <a:t>Online Resources:</a:t>
            </a:r>
            <a:endParaRPr lang="en-US" sz="4400" b="1" dirty="0">
              <a:latin typeface="+mj-lt"/>
            </a:endParaRPr>
          </a:p>
        </p:txBody>
      </p:sp>
      <p:sp>
        <p:nvSpPr>
          <p:cNvPr id="6" name="TextBox 5"/>
          <p:cNvSpPr txBox="1"/>
          <p:nvPr/>
        </p:nvSpPr>
        <p:spPr>
          <a:xfrm>
            <a:off x="1510553" y="1053353"/>
            <a:ext cx="6172200" cy="5078313"/>
          </a:xfrm>
          <a:prstGeom prst="rect">
            <a:avLst/>
          </a:prstGeom>
          <a:noFill/>
        </p:spPr>
        <p:txBody>
          <a:bodyPr wrap="square" rtlCol="0">
            <a:spAutoFit/>
          </a:bodyPr>
          <a:lstStyle/>
          <a:p>
            <a:pPr marL="342900" indent="-342900">
              <a:buAutoNum type="arabicPeriod"/>
            </a:pPr>
            <a:r>
              <a:rPr lang="en-US" dirty="0" smtClean="0"/>
              <a:t>Tools of the Trade:</a:t>
            </a:r>
          </a:p>
          <a:p>
            <a:pPr marL="342900" indent="-342900"/>
            <a:r>
              <a:rPr lang="en-US" dirty="0" smtClean="0"/>
              <a:t>	a. BLAST</a:t>
            </a:r>
          </a:p>
          <a:p>
            <a:pPr marL="342900" indent="-342900"/>
            <a:r>
              <a:rPr lang="en-US" dirty="0" smtClean="0"/>
              <a:t>	</a:t>
            </a:r>
            <a:r>
              <a:rPr lang="en-US" dirty="0" err="1" smtClean="0"/>
              <a:t>b.NEBCutter</a:t>
            </a:r>
            <a:endParaRPr lang="en-US" dirty="0" smtClean="0"/>
          </a:p>
          <a:p>
            <a:pPr marL="342900" indent="-342900"/>
            <a:r>
              <a:rPr lang="en-US" dirty="0" smtClean="0"/>
              <a:t>	c. CLUTTO</a:t>
            </a:r>
          </a:p>
          <a:p>
            <a:pPr marL="342900" indent="-342900"/>
            <a:r>
              <a:rPr lang="en-US" dirty="0" smtClean="0"/>
              <a:t>	</a:t>
            </a:r>
            <a:r>
              <a:rPr lang="en-US" dirty="0" err="1" smtClean="0"/>
              <a:t>d.SeqAlign</a:t>
            </a:r>
            <a:r>
              <a:rPr lang="en-US" dirty="0" smtClean="0"/>
              <a:t>/</a:t>
            </a:r>
            <a:r>
              <a:rPr lang="en-US" dirty="0" err="1" smtClean="0"/>
              <a:t>Tcoffee</a:t>
            </a:r>
            <a:endParaRPr lang="en-US" dirty="0" smtClean="0"/>
          </a:p>
          <a:p>
            <a:pPr marL="342900" indent="-342900"/>
            <a:r>
              <a:rPr lang="en-US" dirty="0" smtClean="0"/>
              <a:t>	e. </a:t>
            </a:r>
            <a:r>
              <a:rPr lang="en-US" dirty="0" err="1" smtClean="0"/>
              <a:t>FoldIt</a:t>
            </a:r>
            <a:endParaRPr lang="en-US" dirty="0" smtClean="0"/>
          </a:p>
          <a:p>
            <a:pPr marL="342900" indent="-342900"/>
            <a:r>
              <a:rPr lang="en-US" dirty="0" smtClean="0"/>
              <a:t>	f.  Protein Database</a:t>
            </a:r>
          </a:p>
          <a:p>
            <a:pPr marL="342900" indent="-342900"/>
            <a:endParaRPr lang="en-US" dirty="0" smtClean="0"/>
          </a:p>
          <a:p>
            <a:pPr marL="342900" indent="-342900">
              <a:buAutoNum type="arabicPeriod" startAt="2"/>
            </a:pPr>
            <a:r>
              <a:rPr lang="en-US" dirty="0" err="1" smtClean="0"/>
              <a:t>PubMed</a:t>
            </a:r>
            <a:endParaRPr lang="en-US" dirty="0" smtClean="0"/>
          </a:p>
          <a:p>
            <a:pPr marL="342900" indent="-342900"/>
            <a:endParaRPr lang="en-US" dirty="0" smtClean="0"/>
          </a:p>
          <a:p>
            <a:pPr marL="342900" indent="-342900">
              <a:buAutoNum type="arabicPeriod" startAt="3"/>
            </a:pPr>
            <a:r>
              <a:rPr lang="en-US" dirty="0" smtClean="0"/>
              <a:t>Online textbooks:  The Arabidopsis Book</a:t>
            </a:r>
          </a:p>
          <a:p>
            <a:pPr marL="342900" indent="-342900">
              <a:buAutoNum type="arabicPeriod" startAt="3"/>
            </a:pPr>
            <a:endParaRPr lang="en-US" dirty="0" smtClean="0"/>
          </a:p>
          <a:p>
            <a:pPr marL="342900" indent="-342900">
              <a:buAutoNum type="arabicPeriod" startAt="3"/>
            </a:pPr>
            <a:r>
              <a:rPr lang="en-US" dirty="0" smtClean="0"/>
              <a:t>ASM:  Microbiology Book, Intro Bio Book</a:t>
            </a:r>
          </a:p>
          <a:p>
            <a:pPr marL="342900" indent="-342900">
              <a:buAutoNum type="arabicPeriod" startAt="3"/>
            </a:pPr>
            <a:endParaRPr lang="en-US" dirty="0" smtClean="0"/>
          </a:p>
          <a:p>
            <a:pPr marL="342900" indent="-342900">
              <a:buAutoNum type="arabicPeriod" startAt="3"/>
            </a:pPr>
            <a:r>
              <a:rPr lang="en-US" dirty="0" smtClean="0"/>
              <a:t>Textbook supplemental materials</a:t>
            </a:r>
          </a:p>
          <a:p>
            <a:pPr marL="342900" indent="-342900">
              <a:buAutoNum type="arabicPeriod" startAt="3"/>
            </a:pPr>
            <a:endParaRPr lang="en-US" dirty="0" smtClean="0"/>
          </a:p>
          <a:p>
            <a:pPr marL="342900" indent="-342900">
              <a:buAutoNum type="arabicPeriod" startAt="3"/>
            </a:pPr>
            <a:r>
              <a:rPr lang="en-US" dirty="0" smtClean="0"/>
              <a:t> Social Media: </a:t>
            </a:r>
            <a:r>
              <a:rPr lang="en-US" dirty="0" err="1" smtClean="0"/>
              <a:t>Facebook</a:t>
            </a:r>
            <a:r>
              <a:rPr lang="en-US" dirty="0" smtClean="0"/>
              <a:t> and Twitter</a:t>
            </a:r>
          </a:p>
          <a:p>
            <a:pPr marL="342900" indent="-342900">
              <a:buAutoNum type="arabicPeriod" startAt="2"/>
            </a:pPr>
            <a:endParaRPr lang="en-US" dirty="0"/>
          </a:p>
        </p:txBody>
      </p:sp>
    </p:spTree>
    <p:extLst>
      <p:ext uri="{BB962C8B-B14F-4D97-AF65-F5344CB8AC3E}">
        <p14:creationId xmlns:p14="http://schemas.microsoft.com/office/powerpoint/2010/main" val="278939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100652" y="1564342"/>
            <a:ext cx="7362031" cy="4038600"/>
          </a:xfrm>
          <a:prstGeom prst="rect">
            <a:avLst/>
          </a:prstGeom>
          <a:noFill/>
          <a:ln w="9525">
            <a:noFill/>
            <a:miter lim="800000"/>
            <a:headEnd/>
            <a:tailEnd/>
          </a:ln>
        </p:spPr>
      </p:pic>
      <p:sp>
        <p:nvSpPr>
          <p:cNvPr id="5" name="Rectangle 4"/>
          <p:cNvSpPr/>
          <p:nvPr/>
        </p:nvSpPr>
        <p:spPr>
          <a:xfrm>
            <a:off x="3230079" y="304800"/>
            <a:ext cx="4120807" cy="707886"/>
          </a:xfrm>
          <a:prstGeom prst="rect">
            <a:avLst/>
          </a:prstGeom>
        </p:spPr>
        <p:txBody>
          <a:bodyPr wrap="none">
            <a:spAutoFit/>
          </a:bodyPr>
          <a:lstStyle/>
          <a:p>
            <a:pPr algn="ctr"/>
            <a:r>
              <a:rPr lang="en-US" sz="4000" b="1" dirty="0" smtClean="0">
                <a:latin typeface="+mj-lt"/>
              </a:rPr>
              <a:t>Open Courseware:</a:t>
            </a:r>
            <a:endParaRPr lang="en-US" sz="4000" b="1" dirty="0">
              <a:latin typeface="+mj-lt"/>
            </a:endParaRPr>
          </a:p>
        </p:txBody>
      </p:sp>
    </p:spTree>
    <p:extLst>
      <p:ext uri="{BB962C8B-B14F-4D97-AF65-F5344CB8AC3E}">
        <p14:creationId xmlns:p14="http://schemas.microsoft.com/office/powerpoint/2010/main" val="370245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147763" y="681038"/>
            <a:ext cx="6848475" cy="5495925"/>
          </a:xfrm>
          <a:prstGeom prst="rect">
            <a:avLst/>
          </a:prstGeom>
          <a:noFill/>
          <a:ln w="9525">
            <a:noFill/>
            <a:miter lim="800000"/>
            <a:headEnd/>
            <a:tailEnd/>
          </a:ln>
        </p:spPr>
      </p:pic>
      <p:sp>
        <p:nvSpPr>
          <p:cNvPr id="5" name="Rectangle 4"/>
          <p:cNvSpPr/>
          <p:nvPr/>
        </p:nvSpPr>
        <p:spPr>
          <a:xfrm>
            <a:off x="2624095" y="179294"/>
            <a:ext cx="4120807" cy="707886"/>
          </a:xfrm>
          <a:prstGeom prst="rect">
            <a:avLst/>
          </a:prstGeom>
        </p:spPr>
        <p:txBody>
          <a:bodyPr wrap="none">
            <a:spAutoFit/>
          </a:bodyPr>
          <a:lstStyle/>
          <a:p>
            <a:pPr algn="ctr"/>
            <a:r>
              <a:rPr lang="en-US" sz="4000" b="1" dirty="0" smtClean="0">
                <a:latin typeface="+mj-lt"/>
              </a:rPr>
              <a:t>Open Courseware:</a:t>
            </a:r>
            <a:endParaRPr lang="en-US" sz="4000" b="1" dirty="0">
              <a:latin typeface="+mj-lt"/>
            </a:endParaRPr>
          </a:p>
        </p:txBody>
      </p:sp>
    </p:spTree>
    <p:extLst>
      <p:ext uri="{BB962C8B-B14F-4D97-AF65-F5344CB8AC3E}">
        <p14:creationId xmlns:p14="http://schemas.microsoft.com/office/powerpoint/2010/main" val="407631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33438" y="219635"/>
            <a:ext cx="3763531" cy="769441"/>
          </a:xfrm>
          <a:prstGeom prst="rect">
            <a:avLst/>
          </a:prstGeom>
        </p:spPr>
        <p:txBody>
          <a:bodyPr wrap="none">
            <a:spAutoFit/>
          </a:bodyPr>
          <a:lstStyle/>
          <a:p>
            <a:pPr algn="ctr"/>
            <a:r>
              <a:rPr lang="en-US" sz="4400" b="1" dirty="0" smtClean="0">
                <a:latin typeface="+mj-lt"/>
              </a:rPr>
              <a:t>Using YouTube:</a:t>
            </a:r>
            <a:endParaRPr lang="en-US" sz="4400" b="1"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777" y="908394"/>
            <a:ext cx="5862544" cy="3906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91318" y="4904855"/>
            <a:ext cx="2234003" cy="1477328"/>
          </a:xfrm>
          <a:prstGeom prst="rect">
            <a:avLst/>
          </a:prstGeom>
          <a:noFill/>
        </p:spPr>
        <p:txBody>
          <a:bodyPr wrap="square" rtlCol="0">
            <a:spAutoFit/>
          </a:bodyPr>
          <a:lstStyle/>
          <a:p>
            <a:r>
              <a:rPr lang="en-US" dirty="0" smtClean="0"/>
              <a:t>Setting options:</a:t>
            </a:r>
          </a:p>
          <a:p>
            <a:pPr marL="285750" indent="-285750">
              <a:buFont typeface="Arial" panose="020B0604020202020204" pitchFamily="34" charset="0"/>
              <a:buChar char="•"/>
            </a:pPr>
            <a:r>
              <a:rPr lang="en-US" dirty="0" smtClean="0"/>
              <a:t>Public</a:t>
            </a:r>
          </a:p>
          <a:p>
            <a:pPr marL="285750" indent="-285750">
              <a:buFont typeface="Arial" panose="020B0604020202020204" pitchFamily="34" charset="0"/>
              <a:buChar char="•"/>
            </a:pPr>
            <a:r>
              <a:rPr lang="en-US" dirty="0" smtClean="0"/>
              <a:t>Unlisted</a:t>
            </a:r>
          </a:p>
          <a:p>
            <a:pPr marL="285750" indent="-285750">
              <a:buFont typeface="Arial" panose="020B0604020202020204" pitchFamily="34" charset="0"/>
              <a:buChar char="•"/>
            </a:pPr>
            <a:r>
              <a:rPr lang="en-US" dirty="0" smtClean="0"/>
              <a:t>Private</a:t>
            </a:r>
          </a:p>
          <a:p>
            <a:pPr marL="285750" indent="-285750">
              <a:buFont typeface="Arial" panose="020B0604020202020204" pitchFamily="34" charset="0"/>
              <a:buChar char="•"/>
            </a:pPr>
            <a:endParaRPr lang="en-US" dirty="0"/>
          </a:p>
        </p:txBody>
      </p:sp>
      <p:cxnSp>
        <p:nvCxnSpPr>
          <p:cNvPr id="15" name="Curved Connector 14"/>
          <p:cNvCxnSpPr/>
          <p:nvPr/>
        </p:nvCxnSpPr>
        <p:spPr>
          <a:xfrm flipH="1" flipV="1">
            <a:off x="5671072" y="3245223"/>
            <a:ext cx="1117002" cy="2210037"/>
          </a:xfrm>
          <a:prstGeom prst="curvedConnector4">
            <a:avLst>
              <a:gd name="adj1" fmla="val -20465"/>
              <a:gd name="adj2" fmla="val 113766"/>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2026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TotalTime>
  <Words>365</Words>
  <Application>Microsoft Office PowerPoint</Application>
  <PresentationFormat>On-screen Show (4:3)</PresentationFormat>
  <Paragraphs>102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Watts</dc:creator>
  <cp:lastModifiedBy>Donna</cp:lastModifiedBy>
  <cp:revision>53</cp:revision>
  <dcterms:created xsi:type="dcterms:W3CDTF">2011-10-03T13:05:40Z</dcterms:created>
  <dcterms:modified xsi:type="dcterms:W3CDTF">2015-07-19T22:50:09Z</dcterms:modified>
</cp:coreProperties>
</file>