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30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298AD7-4A8D-4A40-8B4A-CA530C2F6BA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A0453C0-EF13-4D64-A6A4-6414CA314934}">
      <dgm:prSet phldrT="[Text]"/>
      <dgm:spPr>
        <a:solidFill>
          <a:srgbClr val="CC0000"/>
        </a:solidFill>
      </dgm:spPr>
      <dgm:t>
        <a:bodyPr/>
        <a:lstStyle/>
        <a:p>
          <a:r>
            <a:rPr lang="en-US" dirty="0" smtClean="0"/>
            <a:t>Pre-class </a:t>
          </a:r>
          <a:r>
            <a:rPr lang="en-US" dirty="0" smtClean="0"/>
            <a:t>reading assignment</a:t>
          </a:r>
          <a:endParaRPr lang="en-US" dirty="0"/>
        </a:p>
      </dgm:t>
    </dgm:pt>
    <dgm:pt modelId="{D42BFC29-0BF4-4E9B-92E5-8F4316582892}" type="parTrans" cxnId="{3D026A6D-2218-45D1-A9C6-4E82E126B610}">
      <dgm:prSet/>
      <dgm:spPr/>
      <dgm:t>
        <a:bodyPr/>
        <a:lstStyle/>
        <a:p>
          <a:endParaRPr lang="en-US"/>
        </a:p>
      </dgm:t>
    </dgm:pt>
    <dgm:pt modelId="{8BCF4B4B-F858-4D79-B386-8FEA3A5B9F4A}" type="sibTrans" cxnId="{3D026A6D-2218-45D1-A9C6-4E82E126B610}">
      <dgm:prSet/>
      <dgm:spPr/>
      <dgm:t>
        <a:bodyPr/>
        <a:lstStyle/>
        <a:p>
          <a:endParaRPr lang="en-US"/>
        </a:p>
      </dgm:t>
    </dgm:pt>
    <dgm:pt modelId="{A9D3CE79-F37B-4665-8392-C548EBBD8C86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Mini lecture</a:t>
          </a:r>
          <a:endParaRPr lang="en-US" dirty="0"/>
        </a:p>
      </dgm:t>
    </dgm:pt>
    <dgm:pt modelId="{1C414569-7CDC-4C4C-AD8E-A3C0922846F0}" type="parTrans" cxnId="{91B3C4D0-FDC8-4557-87A6-EE1F03DD17BF}">
      <dgm:prSet/>
      <dgm:spPr/>
      <dgm:t>
        <a:bodyPr/>
        <a:lstStyle/>
        <a:p>
          <a:endParaRPr lang="en-US"/>
        </a:p>
      </dgm:t>
    </dgm:pt>
    <dgm:pt modelId="{0F6034E3-35D4-40C6-8ADD-3056E108F244}" type="sibTrans" cxnId="{91B3C4D0-FDC8-4557-87A6-EE1F03DD17BF}">
      <dgm:prSet/>
      <dgm:spPr/>
      <dgm:t>
        <a:bodyPr/>
        <a:lstStyle/>
        <a:p>
          <a:endParaRPr lang="en-US"/>
        </a:p>
      </dgm:t>
    </dgm:pt>
    <dgm:pt modelId="{CB06706B-C6B2-49A4-8B6B-D9B2F6B6094B}">
      <dgm:prSet phldrT="[Text]"/>
      <dgm:spPr>
        <a:solidFill>
          <a:srgbClr val="CC0000"/>
        </a:solidFill>
      </dgm:spPr>
      <dgm:t>
        <a:bodyPr/>
        <a:lstStyle/>
        <a:p>
          <a:r>
            <a:rPr lang="en-US" dirty="0" err="1" smtClean="0"/>
            <a:t>ConcepTests</a:t>
          </a:r>
          <a:endParaRPr lang="en-US" dirty="0"/>
        </a:p>
      </dgm:t>
    </dgm:pt>
    <dgm:pt modelId="{BC49DBA1-982D-4808-B4FA-030CBB19F7A7}" type="parTrans" cxnId="{E2DBC2E8-7B51-401A-9429-4AFB06AD5D31}">
      <dgm:prSet/>
      <dgm:spPr/>
      <dgm:t>
        <a:bodyPr/>
        <a:lstStyle/>
        <a:p>
          <a:endParaRPr lang="en-US"/>
        </a:p>
      </dgm:t>
    </dgm:pt>
    <dgm:pt modelId="{3E50BD2F-82F1-400F-9174-256DEA7434B1}" type="sibTrans" cxnId="{E2DBC2E8-7B51-401A-9429-4AFB06AD5D31}">
      <dgm:prSet/>
      <dgm:spPr/>
      <dgm:t>
        <a:bodyPr/>
        <a:lstStyle/>
        <a:p>
          <a:endParaRPr lang="en-US"/>
        </a:p>
      </dgm:t>
    </dgm:pt>
    <dgm:pt modelId="{D5A147B5-F518-4CFB-A0A6-DB37CC0287C7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smtClean="0"/>
            <a:t>Discussion</a:t>
          </a:r>
          <a:endParaRPr lang="en-US" dirty="0"/>
        </a:p>
      </dgm:t>
    </dgm:pt>
    <dgm:pt modelId="{2C761A4D-AF3B-4B2C-91CA-C4165A365019}" type="parTrans" cxnId="{EF4C77FA-CDF9-4550-B06F-568F254B70A6}">
      <dgm:prSet/>
      <dgm:spPr/>
      <dgm:t>
        <a:bodyPr/>
        <a:lstStyle/>
        <a:p>
          <a:endParaRPr lang="en-US"/>
        </a:p>
      </dgm:t>
    </dgm:pt>
    <dgm:pt modelId="{ECAE8829-AE67-4B9C-9167-0AE6F5F40043}" type="sibTrans" cxnId="{EF4C77FA-CDF9-4550-B06F-568F254B70A6}">
      <dgm:prSet/>
      <dgm:spPr/>
      <dgm:t>
        <a:bodyPr/>
        <a:lstStyle/>
        <a:p>
          <a:endParaRPr lang="en-US"/>
        </a:p>
      </dgm:t>
    </dgm:pt>
    <dgm:pt modelId="{478A9D37-2ADD-4C8B-9559-A50B4EBA0E5C}" type="pres">
      <dgm:prSet presAssocID="{28298AD7-4A8D-4A40-8B4A-CA530C2F6BA8}" presName="Name0" presStyleCnt="0">
        <dgm:presLayoutVars>
          <dgm:dir/>
          <dgm:animLvl val="lvl"/>
          <dgm:resizeHandles val="exact"/>
        </dgm:presLayoutVars>
      </dgm:prSet>
      <dgm:spPr/>
    </dgm:pt>
    <dgm:pt modelId="{4CA3A16F-6A19-4A1A-BC06-D4A4D51176FF}" type="pres">
      <dgm:prSet presAssocID="{DA0453C0-EF13-4D64-A6A4-6414CA31493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F79D84-CFFD-43B2-9136-48BB5A6E8AAD}" type="pres">
      <dgm:prSet presAssocID="{8BCF4B4B-F858-4D79-B386-8FEA3A5B9F4A}" presName="parTxOnlySpace" presStyleCnt="0"/>
      <dgm:spPr/>
    </dgm:pt>
    <dgm:pt modelId="{67C0A8B4-508C-4641-AA5D-E6CF35454C5C}" type="pres">
      <dgm:prSet presAssocID="{A9D3CE79-F37B-4665-8392-C548EBBD8C8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E9448-F004-4CC6-B73A-0942560CFB63}" type="pres">
      <dgm:prSet presAssocID="{0F6034E3-35D4-40C6-8ADD-3056E108F244}" presName="parTxOnlySpace" presStyleCnt="0"/>
      <dgm:spPr/>
    </dgm:pt>
    <dgm:pt modelId="{2547BC97-BB74-41EA-8BD7-72BBE505CCA8}" type="pres">
      <dgm:prSet presAssocID="{CB06706B-C6B2-49A4-8B6B-D9B2F6B6094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3B6BE-2130-4FB0-ADBE-F972E5BD7517}" type="pres">
      <dgm:prSet presAssocID="{3E50BD2F-82F1-400F-9174-256DEA7434B1}" presName="parTxOnlySpace" presStyleCnt="0"/>
      <dgm:spPr/>
    </dgm:pt>
    <dgm:pt modelId="{0120748C-716F-4E03-A637-B8382DDB57ED}" type="pres">
      <dgm:prSet presAssocID="{D5A147B5-F518-4CFB-A0A6-DB37CC0287C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DBC2E8-7B51-401A-9429-4AFB06AD5D31}" srcId="{28298AD7-4A8D-4A40-8B4A-CA530C2F6BA8}" destId="{CB06706B-C6B2-49A4-8B6B-D9B2F6B6094B}" srcOrd="2" destOrd="0" parTransId="{BC49DBA1-982D-4808-B4FA-030CBB19F7A7}" sibTransId="{3E50BD2F-82F1-400F-9174-256DEA7434B1}"/>
    <dgm:cxn modelId="{3D026A6D-2218-45D1-A9C6-4E82E126B610}" srcId="{28298AD7-4A8D-4A40-8B4A-CA530C2F6BA8}" destId="{DA0453C0-EF13-4D64-A6A4-6414CA314934}" srcOrd="0" destOrd="0" parTransId="{D42BFC29-0BF4-4E9B-92E5-8F4316582892}" sibTransId="{8BCF4B4B-F858-4D79-B386-8FEA3A5B9F4A}"/>
    <dgm:cxn modelId="{239F2A9B-C952-478A-9D57-BCC35883D351}" type="presOf" srcId="{CB06706B-C6B2-49A4-8B6B-D9B2F6B6094B}" destId="{2547BC97-BB74-41EA-8BD7-72BBE505CCA8}" srcOrd="0" destOrd="0" presId="urn:microsoft.com/office/officeart/2005/8/layout/chevron1"/>
    <dgm:cxn modelId="{486A6825-6069-47D4-B90A-0432D6CF2BA8}" type="presOf" srcId="{DA0453C0-EF13-4D64-A6A4-6414CA314934}" destId="{4CA3A16F-6A19-4A1A-BC06-D4A4D51176FF}" srcOrd="0" destOrd="0" presId="urn:microsoft.com/office/officeart/2005/8/layout/chevron1"/>
    <dgm:cxn modelId="{EF4C77FA-CDF9-4550-B06F-568F254B70A6}" srcId="{28298AD7-4A8D-4A40-8B4A-CA530C2F6BA8}" destId="{D5A147B5-F518-4CFB-A0A6-DB37CC0287C7}" srcOrd="3" destOrd="0" parTransId="{2C761A4D-AF3B-4B2C-91CA-C4165A365019}" sibTransId="{ECAE8829-AE67-4B9C-9167-0AE6F5F40043}"/>
    <dgm:cxn modelId="{C6F80951-ED90-40D4-B921-367FB3B13079}" type="presOf" srcId="{A9D3CE79-F37B-4665-8392-C548EBBD8C86}" destId="{67C0A8B4-508C-4641-AA5D-E6CF35454C5C}" srcOrd="0" destOrd="0" presId="urn:microsoft.com/office/officeart/2005/8/layout/chevron1"/>
    <dgm:cxn modelId="{91B3C4D0-FDC8-4557-87A6-EE1F03DD17BF}" srcId="{28298AD7-4A8D-4A40-8B4A-CA530C2F6BA8}" destId="{A9D3CE79-F37B-4665-8392-C548EBBD8C86}" srcOrd="1" destOrd="0" parTransId="{1C414569-7CDC-4C4C-AD8E-A3C0922846F0}" sibTransId="{0F6034E3-35D4-40C6-8ADD-3056E108F244}"/>
    <dgm:cxn modelId="{336C12A4-044F-4A36-8CEC-D1BE74046DDE}" type="presOf" srcId="{D5A147B5-F518-4CFB-A0A6-DB37CC0287C7}" destId="{0120748C-716F-4E03-A637-B8382DDB57ED}" srcOrd="0" destOrd="0" presId="urn:microsoft.com/office/officeart/2005/8/layout/chevron1"/>
    <dgm:cxn modelId="{0634FD65-E2DD-4C4F-B53A-89F5EE8B3B9D}" type="presOf" srcId="{28298AD7-4A8D-4A40-8B4A-CA530C2F6BA8}" destId="{478A9D37-2ADD-4C8B-9559-A50B4EBA0E5C}" srcOrd="0" destOrd="0" presId="urn:microsoft.com/office/officeart/2005/8/layout/chevron1"/>
    <dgm:cxn modelId="{0AEFC352-0487-4F72-B317-1BC93EAA0774}" type="presParOf" srcId="{478A9D37-2ADD-4C8B-9559-A50B4EBA0E5C}" destId="{4CA3A16F-6A19-4A1A-BC06-D4A4D51176FF}" srcOrd="0" destOrd="0" presId="urn:microsoft.com/office/officeart/2005/8/layout/chevron1"/>
    <dgm:cxn modelId="{F938D4D0-E681-4D0F-B8ED-BF2074E1E769}" type="presParOf" srcId="{478A9D37-2ADD-4C8B-9559-A50B4EBA0E5C}" destId="{A2F79D84-CFFD-43B2-9136-48BB5A6E8AAD}" srcOrd="1" destOrd="0" presId="urn:microsoft.com/office/officeart/2005/8/layout/chevron1"/>
    <dgm:cxn modelId="{185206BB-C1D2-4752-91C0-11FF5E9A05CC}" type="presParOf" srcId="{478A9D37-2ADD-4C8B-9559-A50B4EBA0E5C}" destId="{67C0A8B4-508C-4641-AA5D-E6CF35454C5C}" srcOrd="2" destOrd="0" presId="urn:microsoft.com/office/officeart/2005/8/layout/chevron1"/>
    <dgm:cxn modelId="{A02C5D50-FBD6-4B98-A2DC-E612D091A051}" type="presParOf" srcId="{478A9D37-2ADD-4C8B-9559-A50B4EBA0E5C}" destId="{47CE9448-F004-4CC6-B73A-0942560CFB63}" srcOrd="3" destOrd="0" presId="urn:microsoft.com/office/officeart/2005/8/layout/chevron1"/>
    <dgm:cxn modelId="{C0132D41-F891-4031-893D-1636D8218D31}" type="presParOf" srcId="{478A9D37-2ADD-4C8B-9559-A50B4EBA0E5C}" destId="{2547BC97-BB74-41EA-8BD7-72BBE505CCA8}" srcOrd="4" destOrd="0" presId="urn:microsoft.com/office/officeart/2005/8/layout/chevron1"/>
    <dgm:cxn modelId="{3EB47618-9907-49C3-84FD-F640B1C70749}" type="presParOf" srcId="{478A9D37-2ADD-4C8B-9559-A50B4EBA0E5C}" destId="{1F43B6BE-2130-4FB0-ADBE-F972E5BD7517}" srcOrd="5" destOrd="0" presId="urn:microsoft.com/office/officeart/2005/8/layout/chevron1"/>
    <dgm:cxn modelId="{1A9A9E13-9B78-4330-AB5A-9F1360271758}" type="presParOf" srcId="{478A9D37-2ADD-4C8B-9559-A50B4EBA0E5C}" destId="{0120748C-716F-4E03-A637-B8382DDB57E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3A16F-6A19-4A1A-BC06-D4A4D51176FF}">
      <dsp:nvSpPr>
        <dsp:cNvPr id="0" name=""/>
        <dsp:cNvSpPr/>
      </dsp:nvSpPr>
      <dsp:spPr>
        <a:xfrm>
          <a:off x="3062" y="2081856"/>
          <a:ext cx="1782719" cy="713087"/>
        </a:xfrm>
        <a:prstGeom prst="chevron">
          <a:avLst/>
        </a:prstGeom>
        <a:solidFill>
          <a:srgbClr val="CC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Pre-class </a:t>
          </a:r>
          <a:r>
            <a:rPr lang="en-US" sz="1500" kern="1200" dirty="0" smtClean="0"/>
            <a:t>reading assignment</a:t>
          </a:r>
          <a:endParaRPr lang="en-US" sz="1500" kern="1200" dirty="0"/>
        </a:p>
      </dsp:txBody>
      <dsp:txXfrm>
        <a:off x="359606" y="2081856"/>
        <a:ext cx="1069632" cy="713087"/>
      </dsp:txXfrm>
    </dsp:sp>
    <dsp:sp modelId="{67C0A8B4-508C-4641-AA5D-E6CF35454C5C}">
      <dsp:nvSpPr>
        <dsp:cNvPr id="0" name=""/>
        <dsp:cNvSpPr/>
      </dsp:nvSpPr>
      <dsp:spPr>
        <a:xfrm>
          <a:off x="1607509" y="2081856"/>
          <a:ext cx="1782719" cy="713087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Mini lecture</a:t>
          </a:r>
          <a:endParaRPr lang="en-US" sz="1500" kern="1200" dirty="0"/>
        </a:p>
      </dsp:txBody>
      <dsp:txXfrm>
        <a:off x="1964053" y="2081856"/>
        <a:ext cx="1069632" cy="713087"/>
      </dsp:txXfrm>
    </dsp:sp>
    <dsp:sp modelId="{2547BC97-BB74-41EA-8BD7-72BBE505CCA8}">
      <dsp:nvSpPr>
        <dsp:cNvPr id="0" name=""/>
        <dsp:cNvSpPr/>
      </dsp:nvSpPr>
      <dsp:spPr>
        <a:xfrm>
          <a:off x="3211957" y="2081856"/>
          <a:ext cx="1782719" cy="713087"/>
        </a:xfrm>
        <a:prstGeom prst="chevron">
          <a:avLst/>
        </a:prstGeom>
        <a:solidFill>
          <a:srgbClr val="CC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ConcepTests</a:t>
          </a:r>
          <a:endParaRPr lang="en-US" sz="1500" kern="1200" dirty="0"/>
        </a:p>
      </dsp:txBody>
      <dsp:txXfrm>
        <a:off x="3568501" y="2081856"/>
        <a:ext cx="1069632" cy="713087"/>
      </dsp:txXfrm>
    </dsp:sp>
    <dsp:sp modelId="{0120748C-716F-4E03-A637-B8382DDB57ED}">
      <dsp:nvSpPr>
        <dsp:cNvPr id="0" name=""/>
        <dsp:cNvSpPr/>
      </dsp:nvSpPr>
      <dsp:spPr>
        <a:xfrm>
          <a:off x="4816404" y="2081856"/>
          <a:ext cx="1782719" cy="713087"/>
        </a:xfrm>
        <a:prstGeom prst="chevron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Discussion</a:t>
          </a:r>
          <a:endParaRPr lang="en-US" sz="1500" kern="1200" dirty="0"/>
        </a:p>
      </dsp:txBody>
      <dsp:txXfrm>
        <a:off x="5172948" y="2081856"/>
        <a:ext cx="1069632" cy="713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1FC11-5146-4725-AF45-10E213E7FAEF}" type="datetimeFigureOut">
              <a:rPr lang="en-US" smtClean="0"/>
              <a:t>7/19/2015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D881B-FAF3-4115-B305-07695DAD3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3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8" name="Picture 7" descr="NSM secondar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572000" cy="63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3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NSM tertiary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6446520"/>
            <a:ext cx="47498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4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5"/>
          <p:cNvSpPr/>
          <p:nvPr userDrawn="1"/>
        </p:nvSpPr>
        <p:spPr>
          <a:xfrm>
            <a:off x="0" y="-4704"/>
            <a:ext cx="8915400" cy="6405503"/>
          </a:xfrm>
          <a:custGeom>
            <a:avLst/>
            <a:gdLst>
              <a:gd name="connsiteX0" fmla="*/ 838505 w 8686800"/>
              <a:gd name="connsiteY0" fmla="*/ 0 h 6400800"/>
              <a:gd name="connsiteX1" fmla="*/ 8686800 w 8686800"/>
              <a:gd name="connsiteY1" fmla="*/ 0 h 6400800"/>
              <a:gd name="connsiteX2" fmla="*/ 8686800 w 8686800"/>
              <a:gd name="connsiteY2" fmla="*/ 0 h 6400800"/>
              <a:gd name="connsiteX3" fmla="*/ 8686800 w 8686800"/>
              <a:gd name="connsiteY3" fmla="*/ 5562295 h 6400800"/>
              <a:gd name="connsiteX4" fmla="*/ 7848295 w 8686800"/>
              <a:gd name="connsiteY4" fmla="*/ 6400800 h 6400800"/>
              <a:gd name="connsiteX5" fmla="*/ 0 w 8686800"/>
              <a:gd name="connsiteY5" fmla="*/ 6400800 h 6400800"/>
              <a:gd name="connsiteX6" fmla="*/ 0 w 8686800"/>
              <a:gd name="connsiteY6" fmla="*/ 6400800 h 6400800"/>
              <a:gd name="connsiteX7" fmla="*/ 0 w 8686800"/>
              <a:gd name="connsiteY7" fmla="*/ 838505 h 6400800"/>
              <a:gd name="connsiteX8" fmla="*/ 838505 w 8686800"/>
              <a:gd name="connsiteY8" fmla="*/ 0 h 6400800"/>
              <a:gd name="connsiteX0" fmla="*/ 838505 w 8686800"/>
              <a:gd name="connsiteY0" fmla="*/ 0 h 6400800"/>
              <a:gd name="connsiteX1" fmla="*/ 8686800 w 8686800"/>
              <a:gd name="connsiteY1" fmla="*/ 0 h 6400800"/>
              <a:gd name="connsiteX2" fmla="*/ 8686800 w 8686800"/>
              <a:gd name="connsiteY2" fmla="*/ 0 h 6400800"/>
              <a:gd name="connsiteX3" fmla="*/ 8686800 w 8686800"/>
              <a:gd name="connsiteY3" fmla="*/ 5562295 h 6400800"/>
              <a:gd name="connsiteX4" fmla="*/ 7848295 w 8686800"/>
              <a:gd name="connsiteY4" fmla="*/ 6400800 h 6400800"/>
              <a:gd name="connsiteX5" fmla="*/ 0 w 8686800"/>
              <a:gd name="connsiteY5" fmla="*/ 6400800 h 6400800"/>
              <a:gd name="connsiteX6" fmla="*/ 0 w 8686800"/>
              <a:gd name="connsiteY6" fmla="*/ 6400800 h 6400800"/>
              <a:gd name="connsiteX7" fmla="*/ 838505 w 8686800"/>
              <a:gd name="connsiteY7" fmla="*/ 0 h 6400800"/>
              <a:gd name="connsiteX0" fmla="*/ 1246 w 8686800"/>
              <a:gd name="connsiteY0" fmla="*/ 9408 h 6400800"/>
              <a:gd name="connsiteX1" fmla="*/ 8686800 w 8686800"/>
              <a:gd name="connsiteY1" fmla="*/ 0 h 6400800"/>
              <a:gd name="connsiteX2" fmla="*/ 8686800 w 8686800"/>
              <a:gd name="connsiteY2" fmla="*/ 0 h 6400800"/>
              <a:gd name="connsiteX3" fmla="*/ 8686800 w 8686800"/>
              <a:gd name="connsiteY3" fmla="*/ 5562295 h 6400800"/>
              <a:gd name="connsiteX4" fmla="*/ 7848295 w 8686800"/>
              <a:gd name="connsiteY4" fmla="*/ 6400800 h 6400800"/>
              <a:gd name="connsiteX5" fmla="*/ 0 w 8686800"/>
              <a:gd name="connsiteY5" fmla="*/ 6400800 h 6400800"/>
              <a:gd name="connsiteX6" fmla="*/ 0 w 8686800"/>
              <a:gd name="connsiteY6" fmla="*/ 6400800 h 6400800"/>
              <a:gd name="connsiteX7" fmla="*/ 1246 w 8686800"/>
              <a:gd name="connsiteY7" fmla="*/ 9408 h 6400800"/>
              <a:gd name="connsiteX0" fmla="*/ 1246 w 8686800"/>
              <a:gd name="connsiteY0" fmla="*/ 9408 h 6400800"/>
              <a:gd name="connsiteX1" fmla="*/ 8686800 w 8686800"/>
              <a:gd name="connsiteY1" fmla="*/ 0 h 6400800"/>
              <a:gd name="connsiteX2" fmla="*/ 8686800 w 8686800"/>
              <a:gd name="connsiteY2" fmla="*/ 0 h 6400800"/>
              <a:gd name="connsiteX3" fmla="*/ 8686800 w 8686800"/>
              <a:gd name="connsiteY3" fmla="*/ 5562295 h 6400800"/>
              <a:gd name="connsiteX4" fmla="*/ 7848295 w 8686800"/>
              <a:gd name="connsiteY4" fmla="*/ 6400800 h 6400800"/>
              <a:gd name="connsiteX5" fmla="*/ 0 w 8686800"/>
              <a:gd name="connsiteY5" fmla="*/ 6400800 h 6400800"/>
              <a:gd name="connsiteX6" fmla="*/ 0 w 8686800"/>
              <a:gd name="connsiteY6" fmla="*/ 6400800 h 6400800"/>
              <a:gd name="connsiteX7" fmla="*/ 1246 w 8686800"/>
              <a:gd name="connsiteY7" fmla="*/ 9408 h 6400800"/>
              <a:gd name="connsiteX0" fmla="*/ 799558 w 9485112"/>
              <a:gd name="connsiteY0" fmla="*/ 9408 h 6400800"/>
              <a:gd name="connsiteX1" fmla="*/ 9485112 w 9485112"/>
              <a:gd name="connsiteY1" fmla="*/ 0 h 6400800"/>
              <a:gd name="connsiteX2" fmla="*/ 9485112 w 9485112"/>
              <a:gd name="connsiteY2" fmla="*/ 0 h 6400800"/>
              <a:gd name="connsiteX3" fmla="*/ 9485112 w 9485112"/>
              <a:gd name="connsiteY3" fmla="*/ 5562295 h 6400800"/>
              <a:gd name="connsiteX4" fmla="*/ 8646607 w 9485112"/>
              <a:gd name="connsiteY4" fmla="*/ 6400800 h 6400800"/>
              <a:gd name="connsiteX5" fmla="*/ 798312 w 9485112"/>
              <a:gd name="connsiteY5" fmla="*/ 6400800 h 6400800"/>
              <a:gd name="connsiteX6" fmla="*/ 798312 w 9485112"/>
              <a:gd name="connsiteY6" fmla="*/ 6400800 h 6400800"/>
              <a:gd name="connsiteX7" fmla="*/ 799558 w 9485112"/>
              <a:gd name="connsiteY7" fmla="*/ 9408 h 6400800"/>
              <a:gd name="connsiteX0" fmla="*/ 1246 w 8686800"/>
              <a:gd name="connsiteY0" fmla="*/ 9408 h 6400800"/>
              <a:gd name="connsiteX1" fmla="*/ 8686800 w 8686800"/>
              <a:gd name="connsiteY1" fmla="*/ 0 h 6400800"/>
              <a:gd name="connsiteX2" fmla="*/ 8686800 w 8686800"/>
              <a:gd name="connsiteY2" fmla="*/ 0 h 6400800"/>
              <a:gd name="connsiteX3" fmla="*/ 8686800 w 8686800"/>
              <a:gd name="connsiteY3" fmla="*/ 5562295 h 6400800"/>
              <a:gd name="connsiteX4" fmla="*/ 7848295 w 8686800"/>
              <a:gd name="connsiteY4" fmla="*/ 6400800 h 6400800"/>
              <a:gd name="connsiteX5" fmla="*/ 0 w 8686800"/>
              <a:gd name="connsiteY5" fmla="*/ 6400800 h 6400800"/>
              <a:gd name="connsiteX6" fmla="*/ 0 w 8686800"/>
              <a:gd name="connsiteY6" fmla="*/ 6400800 h 6400800"/>
              <a:gd name="connsiteX7" fmla="*/ 1246 w 8686800"/>
              <a:gd name="connsiteY7" fmla="*/ 9408 h 6400800"/>
              <a:gd name="connsiteX0" fmla="*/ 1 w 8897221"/>
              <a:gd name="connsiteY0" fmla="*/ 0 h 6461947"/>
              <a:gd name="connsiteX1" fmla="*/ 8897221 w 8897221"/>
              <a:gd name="connsiteY1" fmla="*/ 61147 h 6461947"/>
              <a:gd name="connsiteX2" fmla="*/ 8897221 w 8897221"/>
              <a:gd name="connsiteY2" fmla="*/ 61147 h 6461947"/>
              <a:gd name="connsiteX3" fmla="*/ 8897221 w 8897221"/>
              <a:gd name="connsiteY3" fmla="*/ 5623442 h 6461947"/>
              <a:gd name="connsiteX4" fmla="*/ 8058716 w 8897221"/>
              <a:gd name="connsiteY4" fmla="*/ 6461947 h 6461947"/>
              <a:gd name="connsiteX5" fmla="*/ 210421 w 8897221"/>
              <a:gd name="connsiteY5" fmla="*/ 6461947 h 6461947"/>
              <a:gd name="connsiteX6" fmla="*/ 210421 w 8897221"/>
              <a:gd name="connsiteY6" fmla="*/ 6461947 h 6461947"/>
              <a:gd name="connsiteX7" fmla="*/ 1 w 8897221"/>
              <a:gd name="connsiteY7" fmla="*/ 0 h 6461947"/>
              <a:gd name="connsiteX0" fmla="*/ 537469 w 8686800"/>
              <a:gd name="connsiteY0" fmla="*/ 333964 h 6400800"/>
              <a:gd name="connsiteX1" fmla="*/ 8686800 w 8686800"/>
              <a:gd name="connsiteY1" fmla="*/ 0 h 6400800"/>
              <a:gd name="connsiteX2" fmla="*/ 8686800 w 8686800"/>
              <a:gd name="connsiteY2" fmla="*/ 0 h 6400800"/>
              <a:gd name="connsiteX3" fmla="*/ 8686800 w 8686800"/>
              <a:gd name="connsiteY3" fmla="*/ 5562295 h 6400800"/>
              <a:gd name="connsiteX4" fmla="*/ 7848295 w 8686800"/>
              <a:gd name="connsiteY4" fmla="*/ 6400800 h 6400800"/>
              <a:gd name="connsiteX5" fmla="*/ 0 w 8686800"/>
              <a:gd name="connsiteY5" fmla="*/ 6400800 h 6400800"/>
              <a:gd name="connsiteX6" fmla="*/ 0 w 8686800"/>
              <a:gd name="connsiteY6" fmla="*/ 6400800 h 6400800"/>
              <a:gd name="connsiteX7" fmla="*/ 537469 w 8686800"/>
              <a:gd name="connsiteY7" fmla="*/ 333964 h 6400800"/>
              <a:gd name="connsiteX0" fmla="*/ 1247 w 8686800"/>
              <a:gd name="connsiteY0" fmla="*/ 0 h 6405503"/>
              <a:gd name="connsiteX1" fmla="*/ 8686800 w 8686800"/>
              <a:gd name="connsiteY1" fmla="*/ 4703 h 6405503"/>
              <a:gd name="connsiteX2" fmla="*/ 8686800 w 8686800"/>
              <a:gd name="connsiteY2" fmla="*/ 4703 h 6405503"/>
              <a:gd name="connsiteX3" fmla="*/ 8686800 w 8686800"/>
              <a:gd name="connsiteY3" fmla="*/ 5566998 h 6405503"/>
              <a:gd name="connsiteX4" fmla="*/ 7848295 w 8686800"/>
              <a:gd name="connsiteY4" fmla="*/ 6405503 h 6405503"/>
              <a:gd name="connsiteX5" fmla="*/ 0 w 8686800"/>
              <a:gd name="connsiteY5" fmla="*/ 6405503 h 6405503"/>
              <a:gd name="connsiteX6" fmla="*/ 0 w 8686800"/>
              <a:gd name="connsiteY6" fmla="*/ 6405503 h 6405503"/>
              <a:gd name="connsiteX7" fmla="*/ 1247 w 8686800"/>
              <a:gd name="connsiteY7" fmla="*/ 0 h 640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86800" h="6405503">
                <a:moveTo>
                  <a:pt x="1247" y="0"/>
                </a:moveTo>
                <a:lnTo>
                  <a:pt x="8686800" y="4703"/>
                </a:lnTo>
                <a:lnTo>
                  <a:pt x="8686800" y="4703"/>
                </a:lnTo>
                <a:lnTo>
                  <a:pt x="8686800" y="5566998"/>
                </a:lnTo>
                <a:cubicBezTo>
                  <a:pt x="8686800" y="6030092"/>
                  <a:pt x="8311389" y="6405503"/>
                  <a:pt x="7848295" y="6405503"/>
                </a:cubicBezTo>
                <a:lnTo>
                  <a:pt x="0" y="6405503"/>
                </a:lnTo>
                <a:lnTo>
                  <a:pt x="0" y="6405503"/>
                </a:lnTo>
                <a:cubicBezTo>
                  <a:pt x="208" y="5340271"/>
                  <a:pt x="624" y="3195696"/>
                  <a:pt x="12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4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rts.monash.edu.au/philosophy/peer-instruction/using/format.php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wslBPj8Gg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8.jpeg"/><Relationship Id="rId7" Type="http://schemas.openxmlformats.org/officeDocument/2006/relationships/hyperlink" Target="http://s3.amazonaws.com/thm-media/media/production_5-00-21/images/corporate/banner_pill1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arts.monash.edu.au/philosophy/peer-instruction/using/index.php" TargetMode="External"/><Relationship Id="rId4" Type="http://schemas.openxmlformats.org/officeDocument/2006/relationships/hyperlink" Target="http://www.reed.edu/cis/mlab/assets/images/clickers1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5382" y="289970"/>
            <a:ext cx="83106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  <a:p>
            <a:pPr algn="ctr"/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  <a:p>
            <a:pPr algn="ctr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  <a:p>
            <a:pPr algn="ctr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  <a:p>
            <a:pPr algn="ctr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  <a:p>
            <a:pPr algn="ctr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533400" y="124618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bg1">
                    <a:lumMod val="50000"/>
                  </a:schemeClr>
                </a:solidFill>
              </a:rPr>
              <a:t>Peer Instruction:  Making Science Engaging</a:t>
            </a:r>
            <a:endParaRPr lang="en-US" sz="6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5449" y="3334970"/>
            <a:ext cx="5867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Faculty Development Workshop</a:t>
            </a:r>
          </a:p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September 4, 2012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3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3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6641" y="4620985"/>
            <a:ext cx="51571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</a:rPr>
              <a:t>Donna L. Pattison, </a:t>
            </a:r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PhD</a:t>
            </a:r>
          </a:p>
          <a:p>
            <a:pPr algn="ctr"/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Instructional Professor</a:t>
            </a:r>
          </a:p>
          <a:p>
            <a:pPr algn="ctr"/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Department of Biology &amp; Biochemistry</a:t>
            </a:r>
            <a:endParaRPr lang="en-US" sz="2400" b="1" i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599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low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282" y="142493"/>
            <a:ext cx="2933446" cy="625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083" y="299712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Know when to pair, re-teach, or move on….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134471" y="5804647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http://arts.monash.edu.au/philosophy/peer-instruction/using/format.php</a:t>
            </a:r>
            <a:r>
              <a:rPr lang="en-US" sz="1200" dirty="0" smtClean="0"/>
              <a:t>; retrieved 9/3/2012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19118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3123" y="2581870"/>
            <a:ext cx="6091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http://www.youtube.com/watch?v=WwslBPj8GgI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8565" y="304800"/>
            <a:ext cx="8220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Confessions of a Converted Lecturer:  </a:t>
            </a:r>
            <a:r>
              <a:rPr lang="en-US" sz="2800" b="1" dirty="0" smtClean="0"/>
              <a:t>Eric </a:t>
            </a:r>
            <a:r>
              <a:rPr lang="en-US" sz="2800" b="1" dirty="0" smtClean="0"/>
              <a:t>Mazur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29894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739" y="1325075"/>
            <a:ext cx="87047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Key Points:</a:t>
            </a:r>
          </a:p>
          <a:p>
            <a:endParaRPr lang="en-US" sz="2400" dirty="0"/>
          </a:p>
          <a:p>
            <a:pPr marL="342900" indent="-342900">
              <a:buAutoNum type="arabicParenR"/>
            </a:pPr>
            <a:r>
              <a:rPr lang="en-US" sz="2400" dirty="0" smtClean="0"/>
              <a:t>Provides students with an opportunity to synthesize the concepts</a:t>
            </a:r>
          </a:p>
          <a:p>
            <a:endParaRPr lang="en-US" sz="2400" dirty="0" smtClean="0"/>
          </a:p>
          <a:p>
            <a:pPr marL="457200" indent="-457200">
              <a:buAutoNum type="arabicParenR" startAt="2"/>
            </a:pPr>
            <a:r>
              <a:rPr lang="en-US" sz="2400" dirty="0" smtClean="0"/>
              <a:t>Provides instructors feedback on </a:t>
            </a:r>
            <a:r>
              <a:rPr lang="en-US" sz="2400" dirty="0" smtClean="0"/>
              <a:t>student understanding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49399" y="380999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Peer Instruction</a:t>
            </a:r>
            <a:endParaRPr lang="en-US" sz="4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2" y="3963117"/>
            <a:ext cx="2939465" cy="220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8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5412" y="291353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Does it Work?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17812" y="1627094"/>
            <a:ext cx="5791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Measuring your success:</a:t>
            </a:r>
          </a:p>
          <a:p>
            <a:endParaRPr lang="en-US" sz="2400" dirty="0"/>
          </a:p>
          <a:p>
            <a:r>
              <a:rPr lang="en-US" sz="2400" dirty="0" smtClean="0"/>
              <a:t>What do you need to do to determine if this method is working in YOUR classes?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Design the experiment. 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Set up the timeline.</a:t>
            </a:r>
            <a:endParaRPr lang="en-US" sz="2400" dirty="0"/>
          </a:p>
        </p:txBody>
      </p:sp>
      <p:pic>
        <p:nvPicPr>
          <p:cNvPr id="1026" name="Picture 2" descr="C:\Users\Donna\AppData\Local\Microsoft\Windows\Temporary Internet Files\Content.IE5\P956FMDL\measure-succes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616" y="3792072"/>
            <a:ext cx="3633004" cy="243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026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1995" y="349624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The Peer Instruction Method</a:t>
            </a:r>
            <a:endParaRPr lang="en-US" sz="3200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45688834"/>
              </p:ext>
            </p:extLst>
          </p:nvPr>
        </p:nvGraphicFramePr>
        <p:xfrm>
          <a:off x="1084409" y="1143000"/>
          <a:ext cx="6602186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82235" y="5638800"/>
            <a:ext cx="2052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Mazur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59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2706" y="120134"/>
            <a:ext cx="7951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Pre-class </a:t>
            </a:r>
            <a:r>
              <a:rPr lang="en-US" sz="4400" b="1" dirty="0"/>
              <a:t>Reading Assignment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1953" y="990600"/>
            <a:ext cx="6553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How do you get students to read and think about the material?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How do you hold students accountable for the reading?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Do you grade it and how? 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When do they hand it in? 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Think about the above for a large class </a:t>
            </a:r>
            <a:r>
              <a:rPr lang="en-US" dirty="0" err="1" smtClean="0"/>
              <a:t>vs</a:t>
            </a:r>
            <a:r>
              <a:rPr lang="en-US" dirty="0" smtClean="0"/>
              <a:t> a small (&lt;40 class).</a:t>
            </a:r>
            <a:endParaRPr lang="en-US" dirty="0"/>
          </a:p>
        </p:txBody>
      </p:sp>
      <p:pic>
        <p:nvPicPr>
          <p:cNvPr id="7" name="Picture 2" descr="C:\Users\Donna\AppData\Local\Microsoft\Windows\Temporary Internet Files\Content.IE5\D0W6IN6I\MP90040903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082" y="3775537"/>
            <a:ext cx="4769224" cy="254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508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17694" y="268939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Mini-Lecture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03778" y="1060281"/>
            <a:ext cx="4974291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~10-20 minutes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smtClean="0"/>
              <a:t>Deal with difficulties or misconceptions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smtClean="0"/>
              <a:t>Concise and </a:t>
            </a:r>
            <a:r>
              <a:rPr lang="en-US" sz="2800" dirty="0" smtClean="0"/>
              <a:t>focused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Ask </a:t>
            </a:r>
            <a:r>
              <a:rPr lang="en-US" sz="2400" dirty="0"/>
              <a:t>yourself “What is the objective of my lecture? </a:t>
            </a:r>
            <a:endParaRPr lang="en-US" sz="2400" dirty="0" smtClean="0"/>
          </a:p>
          <a:p>
            <a:pPr marL="800100" lvl="1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Can </a:t>
            </a:r>
            <a:r>
              <a:rPr lang="en-US" sz="2400" dirty="0"/>
              <a:t>students get what I have to offer out of the textbook?  </a:t>
            </a:r>
            <a:endParaRPr lang="en-US" sz="2400" dirty="0" smtClean="0"/>
          </a:p>
          <a:p>
            <a:pPr marL="800100" lvl="1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What </a:t>
            </a:r>
            <a:r>
              <a:rPr lang="en-US" sz="2400" dirty="0"/>
              <a:t>is the value added</a:t>
            </a:r>
            <a:r>
              <a:rPr lang="en-US" sz="2400" dirty="0" smtClean="0"/>
              <a:t>?”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 </a:t>
            </a:r>
            <a:r>
              <a:rPr lang="en-US" sz="2400" dirty="0"/>
              <a:t>Can I move lecture material elsewhere?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endParaRPr lang="en-US" sz="2800" dirty="0"/>
          </a:p>
          <a:p>
            <a:endParaRPr lang="en-US" sz="2800" dirty="0" smtClean="0"/>
          </a:p>
        </p:txBody>
      </p:sp>
      <p:pic>
        <p:nvPicPr>
          <p:cNvPr id="2050" name="Picture 2" descr="C:\Users\Donna\AppData\Local\Microsoft\Windows\Temporary Internet Files\Content.IE5\P956FMDL\Lecture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070" y="3572435"/>
            <a:ext cx="2422712" cy="24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284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15035" y="342183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Problem-solving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60612" y="1604665"/>
            <a:ext cx="74003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Conceptual problems </a:t>
            </a:r>
            <a:r>
              <a:rPr lang="en-US" sz="3200" dirty="0" err="1" smtClean="0"/>
              <a:t>vs</a:t>
            </a:r>
            <a:r>
              <a:rPr lang="en-US" sz="3200" dirty="0" smtClean="0"/>
              <a:t> “plug and chug” or fact finding.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Exams should reflect skills </a:t>
            </a:r>
            <a:r>
              <a:rPr lang="en-US" sz="3200" dirty="0" smtClean="0"/>
              <a:t>PRACTICED </a:t>
            </a:r>
            <a:r>
              <a:rPr lang="en-US" sz="3200" dirty="0" smtClean="0"/>
              <a:t>in class.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60612" y="5033681"/>
            <a:ext cx="74003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How do you </a:t>
            </a:r>
            <a:r>
              <a:rPr lang="en-US" sz="3200" b="1" dirty="0" smtClean="0"/>
              <a:t>TEACH critical </a:t>
            </a:r>
            <a:r>
              <a:rPr lang="en-US" sz="3200" b="1" dirty="0" smtClean="0"/>
              <a:t>thinking in biology courses?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97857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41852" y="215728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ConcepTests</a:t>
            </a:r>
            <a:endParaRPr lang="en-US" sz="3600" b="1" dirty="0"/>
          </a:p>
        </p:txBody>
      </p:sp>
      <p:pic>
        <p:nvPicPr>
          <p:cNvPr id="6" name="Picture 2" descr="http://arts.monash.edu.au/philosophy/peer-instruction/images/pi-photo-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32" y="983826"/>
            <a:ext cx="318633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reed.edu/cis/mlab/assets/images/clicker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272" y="3474834"/>
            <a:ext cx="3429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72743" y="5760835"/>
            <a:ext cx="3614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4"/>
              </a:rPr>
              <a:t>http://www.reed.edu/cis/mlab/assets/images/clickers1.jpg</a:t>
            </a:r>
            <a:r>
              <a:rPr lang="en-US" sz="1200" dirty="0" smtClean="0"/>
              <a:t>; retrieved 9/3/2012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540432" y="3244002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5"/>
              </a:rPr>
              <a:t>http://arts.monash.edu.au/philosophy/peer-instruction/using/index.php</a:t>
            </a:r>
            <a:r>
              <a:rPr lang="en-US" sz="1200" dirty="0" smtClean="0"/>
              <a:t>; retrieved 9/3/2012</a:t>
            </a:r>
            <a:endParaRPr lang="en-US" sz="1200" dirty="0"/>
          </a:p>
        </p:txBody>
      </p:sp>
      <p:pic>
        <p:nvPicPr>
          <p:cNvPr id="10" name="Picture 4" descr="http://s3.amazonaws.com/thm-media/media/production_5-00-21/images/corporate/banner_pill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60" y="3886200"/>
            <a:ext cx="2845366" cy="159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22915" y="5484492"/>
            <a:ext cx="2703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7"/>
              </a:rPr>
              <a:t>http://s3.amazonaws.com/thm-media/media/production_5-00-21/images/corporate/banner_pill1.jpg</a:t>
            </a:r>
            <a:r>
              <a:rPr lang="en-US" sz="1200" dirty="0" smtClean="0"/>
              <a:t>; retrieved 9/3/2012</a:t>
            </a:r>
            <a:endParaRPr lang="en-US" sz="1200" dirty="0"/>
          </a:p>
        </p:txBody>
      </p:sp>
      <p:pic>
        <p:nvPicPr>
          <p:cNvPr id="12" name="Picture 5" descr="C:\Users\Donna\AppData\Local\Microsoft\Windows\Temporary Internet Files\Content.IE5\LDMFKTKN\MP900439536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71" y="1299882"/>
            <a:ext cx="2710543" cy="145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147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76292" y="224693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ConcepTests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8566" y="1066800"/>
            <a:ext cx="78722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Explain </a:t>
            </a:r>
            <a:r>
              <a:rPr lang="en-US" sz="2400" i="1" dirty="0" smtClean="0"/>
              <a:t>WHY </a:t>
            </a:r>
            <a:r>
              <a:rPr lang="en-US" sz="2400" dirty="0" smtClean="0"/>
              <a:t>we are using Peer Instruction and Clickers (or your preferred polling method).</a:t>
            </a:r>
          </a:p>
          <a:p>
            <a:endParaRPr lang="en-US" sz="2400" dirty="0"/>
          </a:p>
          <a:p>
            <a:r>
              <a:rPr lang="en-US" sz="2400" dirty="0" smtClean="0"/>
              <a:t>	1) Makes lectures more interactive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2) Gets students to think and process the info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3) Provides immediate feedback to both student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     and instructor.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0039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293</Words>
  <Application>Microsoft Office PowerPoint</Application>
  <PresentationFormat>On-screen Show (4:3)</PresentationFormat>
  <Paragraphs>81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Houston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Watts</dc:creator>
  <cp:lastModifiedBy>Donna</cp:lastModifiedBy>
  <cp:revision>49</cp:revision>
  <dcterms:created xsi:type="dcterms:W3CDTF">2011-10-03T13:05:40Z</dcterms:created>
  <dcterms:modified xsi:type="dcterms:W3CDTF">2015-07-19T21:41:46Z</dcterms:modified>
</cp:coreProperties>
</file>