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4" autoAdjust="0"/>
  </p:normalViewPr>
  <p:slideViewPr>
    <p:cSldViewPr snapToGrid="0" snapToObjects="1"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881B-FAF3-4115-B305-07695DAD36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9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wf.edu/cutla/rubricdevelopment.cfm" TargetMode="External"/><Relationship Id="rId2" Type="http://schemas.openxmlformats.org/officeDocument/2006/relationships/hyperlink" Target="http://www.unk.edu/uploadedFiles/academicaffairs/Assessment/Training/Developing%20Rubric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33400" y="215106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Rubric Design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500" y="3294063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Faculty Development Workshop</a:t>
            </a: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6641" y="4620985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9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5566" y="120924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Typical Scales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24080" y="794964"/>
            <a:ext cx="6716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poor-good-excellent-superior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beginning-basic-proficient-advanced-outstanding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Unacceptable-developing-acceptable-exemplary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Below expectations-meets expectations-exceeds expectations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seldom-sometimes-usually-often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Rarely-sometimes-often-almost always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054" y="5649310"/>
            <a:ext cx="841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www.unk.edu/uploadedFiles/academicaffairs/Assessment/Training/Developing%20Rubrics.pdf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uwf.edu/cutla/rubricdevelopment.cfm</a:t>
            </a:r>
            <a:r>
              <a:rPr lang="en-US" dirty="0" smtClean="0"/>
              <a:t> ; retrieved  3/20/2014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0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60131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Choice of Scale:  3, 4, 5, 6 levels?!  What’s best?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 rot="20610802">
            <a:off x="1790445" y="2504235"/>
            <a:ext cx="51864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unset" dir="tl"/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Discussion….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31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60131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Choice of Scale:  3, 4, 5, 6 levels?!  What’s best?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914399" y="1762942"/>
            <a:ext cx="74676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There is no right </a:t>
            </a:r>
            <a:r>
              <a:rPr lang="en-US" sz="2400" b="1" dirty="0" smtClean="0"/>
              <a:t>answer! 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Some </a:t>
            </a:r>
            <a:r>
              <a:rPr lang="en-US" sz="2400" dirty="0"/>
              <a:t>argue that even numbered scales are best as it forces the user to select between a proficient and a not proficient level.  </a:t>
            </a:r>
            <a:endParaRPr lang="en-US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Others </a:t>
            </a:r>
            <a:r>
              <a:rPr lang="en-US" sz="2400" dirty="0"/>
              <a:t>prefer an odd numbered scale because it allows for a “neutral” middle answer.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6742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2013" y="29429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to Developing a Rubric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34813" y="1284890"/>
            <a:ext cx="71706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Identify what you want to assess.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Identify the characteristics or dimensions (rows).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Identify the scale (columns).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Create descriptions for each characteristic and scale level.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Test rubric.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Revise.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719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25110" y="2440292"/>
            <a:ext cx="3277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http://rubistar.4teachers.org/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1372" y="323193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 need to reinvent the wheel….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525109" y="2782502"/>
            <a:ext cx="4284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http://www.rubrician.com/science.htm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58287" y="1445172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Check what’s available online and adapt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rubric builders: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44" y="3352598"/>
            <a:ext cx="338137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97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9949" y="1663117"/>
            <a:ext cx="5943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The assignment:</a:t>
            </a:r>
          </a:p>
          <a:p>
            <a:endParaRPr lang="en-US" dirty="0"/>
          </a:p>
          <a:p>
            <a:r>
              <a:rPr lang="en-US" dirty="0" smtClean="0"/>
              <a:t>You will write a 10 page research paper on a topic from the list below.  The paper should be double-spaced with 1” margins using a Times Roman font.  A minimum of 10 references is required.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Systemic acquired resistance in plants vs the hypersensitive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role of </a:t>
            </a:r>
            <a:r>
              <a:rPr lang="en-US" dirty="0" err="1" smtClean="0"/>
              <a:t>abscisic</a:t>
            </a:r>
            <a:r>
              <a:rPr lang="en-US" dirty="0" smtClean="0"/>
              <a:t> acid in seed dormancy and germination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role of red and blue photoreceptors in plant development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3481" y="367717"/>
            <a:ext cx="702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Evaluate the quality of this assignment: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72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3945" y="1917535"/>
            <a:ext cx="6512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Rubric:  </a:t>
            </a:r>
            <a:r>
              <a:rPr lang="en-US" sz="2400" dirty="0" smtClean="0"/>
              <a:t>A descriptive guide, usually in the form of a matrix that provides scaled levels of achievement or understanding for a set of criteria or dimensions of quality for a given type of performance (paper, oral presentation, teamwork)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74152" y="5395519"/>
            <a:ext cx="6868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Allen, D. and Tanner, K. (2007) </a:t>
            </a:r>
            <a:r>
              <a:rPr lang="en-US" i="1" dirty="0" smtClean="0"/>
              <a:t>Transformations:  Approaches to College Science Teaching</a:t>
            </a:r>
            <a:r>
              <a:rPr lang="en-US" dirty="0" smtClean="0"/>
              <a:t>. W.H. Freeman Scientific Teaching. Chapter 7, p. 83.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35479" y="264063"/>
            <a:ext cx="348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is a Rubric?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2340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9711" y="274656"/>
            <a:ext cx="7049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is the difference between a rubric and a scoring checklist?</a:t>
            </a:r>
            <a:endParaRPr lang="en-US" sz="3600" b="1" dirty="0"/>
          </a:p>
        </p:txBody>
      </p:sp>
      <p:pic>
        <p:nvPicPr>
          <p:cNvPr id="1026" name="Picture 2" descr="C:\Users\Donna\AppData\Local\Microsoft\Windows\Temporary Internet Files\Content.IE5\5ZC59R0R\question_mar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560" y="3229828"/>
            <a:ext cx="2891495" cy="308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56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3738" y="225973"/>
            <a:ext cx="7102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purpose does a rubric serve?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21221" y="1429407"/>
            <a:ext cx="5867400" cy="442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Communicate clear expectations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Aid student with self-reflection and self-evaluation of work.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Provide feedback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Evaluation:  assignment level or learning outcomes across a department or university (i.e.  University Core).</a:t>
            </a:r>
          </a:p>
          <a:p>
            <a:pPr marL="342900" indent="-342900">
              <a:spcAft>
                <a:spcPts val="1000"/>
              </a:spcAft>
              <a:buAutoNum type="arabicPeriod"/>
            </a:pPr>
            <a:r>
              <a:rPr lang="en-US" sz="2400" dirty="0" smtClean="0"/>
              <a:t>Criterion referenced rather than norm-referenced</a:t>
            </a:r>
          </a:p>
          <a:p>
            <a:pPr>
              <a:spcAft>
                <a:spcPts val="10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202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8537" y="191814"/>
            <a:ext cx="6596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Holistic vs Analytic Rubrics</a:t>
            </a:r>
          </a:p>
          <a:p>
            <a:pPr algn="ctr"/>
            <a:endParaRPr lang="en-US" sz="3600" b="1" dirty="0"/>
          </a:p>
        </p:txBody>
      </p:sp>
      <p:sp>
        <p:nvSpPr>
          <p:cNvPr id="7" name="Chevron 6"/>
          <p:cNvSpPr/>
          <p:nvPr/>
        </p:nvSpPr>
        <p:spPr>
          <a:xfrm>
            <a:off x="482040" y="1647494"/>
            <a:ext cx="205430" cy="346842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59105" y="2795943"/>
            <a:ext cx="205430" cy="346842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43814" y="3495175"/>
            <a:ext cx="205430" cy="346842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556349" y="1647494"/>
            <a:ext cx="205430" cy="346842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579" y="1249959"/>
            <a:ext cx="81928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Holistic</a:t>
            </a:r>
            <a:r>
              <a:rPr lang="en-US" sz="2400" dirty="0" smtClean="0"/>
              <a:t>							</a:t>
            </a:r>
            <a:r>
              <a:rPr lang="en-US" sz="2400" b="1" u="sng" dirty="0" smtClean="0"/>
              <a:t>Analytic</a:t>
            </a:r>
          </a:p>
          <a:p>
            <a:r>
              <a:rPr lang="en-US" sz="2400" dirty="0" smtClean="0"/>
              <a:t>Provide a single score 				Provides a score for each </a:t>
            </a:r>
          </a:p>
          <a:p>
            <a:r>
              <a:rPr lang="en-US" sz="2400" dirty="0" smtClean="0"/>
              <a:t>based on overall impression		characteristic</a:t>
            </a:r>
          </a:p>
          <a:p>
            <a:endParaRPr lang="en-US" sz="2400" dirty="0"/>
          </a:p>
          <a:p>
            <a:r>
              <a:rPr lang="en-US" sz="2400" dirty="0" smtClean="0"/>
              <a:t>Quick scoring						More time consuming</a:t>
            </a:r>
          </a:p>
          <a:p>
            <a:endParaRPr lang="en-US" sz="2400" dirty="0"/>
          </a:p>
          <a:p>
            <a:r>
              <a:rPr lang="en-US" sz="2400" dirty="0" smtClean="0"/>
              <a:t>Provides fast snapshot			Detailed </a:t>
            </a:r>
            <a:r>
              <a:rPr lang="en-US" sz="2400" dirty="0"/>
              <a:t>feedback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b="1" u="sng" dirty="0"/>
          </a:p>
        </p:txBody>
      </p:sp>
      <p:sp>
        <p:nvSpPr>
          <p:cNvPr id="12" name="Chevron 11"/>
          <p:cNvSpPr/>
          <p:nvPr/>
        </p:nvSpPr>
        <p:spPr>
          <a:xfrm>
            <a:off x="4556349" y="2764410"/>
            <a:ext cx="205430" cy="346842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4582270" y="3484855"/>
            <a:ext cx="205430" cy="346842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22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9278" y="80252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Holistic Rubric</a:t>
            </a:r>
            <a:endParaRPr lang="en-US" sz="32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861" y="665027"/>
            <a:ext cx="6162817" cy="548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68821" y="5967969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http://manoa.hawaii.edu/assessment/howto/rubrics.htm</a:t>
            </a:r>
          </a:p>
        </p:txBody>
      </p:sp>
    </p:spTree>
    <p:extLst>
      <p:ext uri="{BB962C8B-B14F-4D97-AF65-F5344CB8AC3E}">
        <p14:creationId xmlns:p14="http://schemas.microsoft.com/office/powerpoint/2010/main" val="1865445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7551" y="207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Analytic Rubric</a:t>
            </a:r>
            <a:endParaRPr lang="en-US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58" y="1447800"/>
            <a:ext cx="847969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6158" y="5897302"/>
            <a:ext cx="81926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http://cosm.sfasu.edu/docs/Rubrics/Core/FINAL%20ORAL%20AND%20VISUAL%20COMMUNICATION%20VALUE%20RUBRIC.pdf</a:t>
            </a:r>
          </a:p>
        </p:txBody>
      </p:sp>
    </p:spTree>
    <p:extLst>
      <p:ext uri="{BB962C8B-B14F-4D97-AF65-F5344CB8AC3E}">
        <p14:creationId xmlns:p14="http://schemas.microsoft.com/office/powerpoint/2010/main" val="181821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3434" y="317938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Elements of a Rubric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2053" y="1224492"/>
            <a:ext cx="842153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Performance elements:  major attributes on which the </a:t>
            </a:r>
          </a:p>
          <a:p>
            <a:r>
              <a:rPr lang="en-US" sz="2400" dirty="0" smtClean="0"/>
              <a:t>      work will be evaluated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 startAt="2"/>
            </a:pPr>
            <a:r>
              <a:rPr lang="en-US" sz="2400" dirty="0" smtClean="0"/>
              <a:t>Category scale:  Quality classification</a:t>
            </a:r>
          </a:p>
          <a:p>
            <a:pPr marL="342900" indent="-342900">
              <a:buAutoNum type="arabicPeriod" startAt="2"/>
            </a:pPr>
            <a:endParaRPr lang="en-US" sz="2400" dirty="0"/>
          </a:p>
          <a:p>
            <a:pPr marL="342900" indent="-342900">
              <a:buAutoNum type="arabicPeriod" startAt="2"/>
            </a:pPr>
            <a:r>
              <a:rPr lang="en-US" sz="2400" dirty="0" smtClean="0"/>
              <a:t>Descriptors:  Description of the characteristics of the work that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must be present at each quality category.</a:t>
            </a:r>
          </a:p>
          <a:p>
            <a:pPr marL="342900" indent="-342900">
              <a:buAutoNum type="arabicPeriod" startAt="2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24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462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57</cp:revision>
  <dcterms:created xsi:type="dcterms:W3CDTF">2011-10-03T13:05:40Z</dcterms:created>
  <dcterms:modified xsi:type="dcterms:W3CDTF">2015-07-09T01:36:49Z</dcterms:modified>
</cp:coreProperties>
</file>